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wmf" ContentType="image/x-w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  <p:sldMasterId id="2147483660" r:id="rId2"/>
  </p:sldMasterIdLst>
  <p:notesMasterIdLst>
    <p:notesMasterId r:id="rId20"/>
  </p:notesMasterIdLst>
  <p:sldIdLst>
    <p:sldId id="455" r:id="rId3"/>
    <p:sldId id="541" r:id="rId4"/>
    <p:sldId id="562" r:id="rId5"/>
    <p:sldId id="563" r:id="rId6"/>
    <p:sldId id="564" r:id="rId7"/>
    <p:sldId id="565" r:id="rId8"/>
    <p:sldId id="566" r:id="rId9"/>
    <p:sldId id="567" r:id="rId10"/>
    <p:sldId id="568" r:id="rId11"/>
    <p:sldId id="569" r:id="rId12"/>
    <p:sldId id="570" r:id="rId13"/>
    <p:sldId id="571" r:id="rId14"/>
    <p:sldId id="572" r:id="rId15"/>
    <p:sldId id="573" r:id="rId16"/>
    <p:sldId id="574" r:id="rId17"/>
    <p:sldId id="575" r:id="rId18"/>
    <p:sldId id="540" r:id="rId19"/>
  </p:sldIdLst>
  <p:sldSz cx="9144000" cy="6858000" type="screen4x3"/>
  <p:notesSz cx="6858000" cy="9144000"/>
  <p:defaultTextStyle>
    <a:defPPr>
      <a:defRPr lang="es-E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alibri" pitchFamily="34" charset="0"/>
        <a:ea typeface="MS PGothic" pitchFamily="34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alibri" pitchFamily="34" charset="0"/>
        <a:ea typeface="MS PGothic" pitchFamily="34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alibri" pitchFamily="34" charset="0"/>
        <a:ea typeface="MS PGothic" pitchFamily="34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alibri" pitchFamily="34" charset="0"/>
        <a:ea typeface="MS PGothic" pitchFamily="34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alibri" pitchFamily="34" charset="0"/>
        <a:ea typeface="MS PGothic" pitchFamily="34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Calibri" pitchFamily="34" charset="0"/>
        <a:ea typeface="MS PGothic" pitchFamily="34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Calibri" pitchFamily="34" charset="0"/>
        <a:ea typeface="MS PGothic" pitchFamily="34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Calibri" pitchFamily="34" charset="0"/>
        <a:ea typeface="MS PGothic" pitchFamily="34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Calibri" pitchFamily="34" charset="0"/>
        <a:ea typeface="MS PGothic" pitchFamily="34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CFF66"/>
    <a:srgbClr val="99CC00"/>
    <a:srgbClr val="FF9900"/>
    <a:srgbClr val="9966FF"/>
    <a:srgbClr val="FFCC00"/>
    <a:srgbClr val="66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 autoAdjust="0"/>
    <p:restoredTop sz="94660" autoAdjust="0"/>
  </p:normalViewPr>
  <p:slideViewPr>
    <p:cSldViewPr snapToGrid="0" snapToObjects="1">
      <p:cViewPr varScale="1">
        <p:scale>
          <a:sx n="68" d="100"/>
          <a:sy n="68" d="100"/>
        </p:scale>
        <p:origin x="1446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" Type="http://schemas.openxmlformats.org/officeDocument/2006/relationships/slide" Target="slides/slide1.xml"/><Relationship Id="rId21" Type="http://schemas.openxmlformats.org/officeDocument/2006/relationships/presProps" Target="presProps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tableStyles" Target="tableStyle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theme" Target="theme/theme1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6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/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1200">
                <a:latin typeface="Calibri" charset="0"/>
                <a:ea typeface="ＭＳ Ｐゴシック" charset="0"/>
                <a:cs typeface="ＭＳ Ｐゴシック" charset="0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92163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/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0" hangingPunct="0">
              <a:defRPr sz="1200"/>
            </a:lvl1pPr>
          </a:lstStyle>
          <a:p>
            <a:pPr>
              <a:defRPr/>
            </a:pPr>
            <a:fld id="{7EDE6771-00C5-4466-86EA-FE8CB2EB2DB1}" type="datetime1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41988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92165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/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s-ES" noProof="0"/>
              <a:t>Haga clic para modificar el estilo de texto del patrón</a:t>
            </a:r>
          </a:p>
          <a:p>
            <a:pPr lvl="1"/>
            <a:r>
              <a:rPr lang="es-ES" noProof="0"/>
              <a:t>Segundo nivel</a:t>
            </a:r>
          </a:p>
          <a:p>
            <a:pPr lvl="2"/>
            <a:r>
              <a:rPr lang="es-ES" noProof="0"/>
              <a:t>Tercer nivel</a:t>
            </a:r>
          </a:p>
          <a:p>
            <a:pPr lvl="3"/>
            <a:r>
              <a:rPr lang="es-ES" noProof="0"/>
              <a:t>Cuarto nivel</a:t>
            </a:r>
          </a:p>
          <a:p>
            <a:pPr lvl="4"/>
            <a:r>
              <a:rPr lang="es-ES" noProof="0"/>
              <a:t>Quinto nivel</a:t>
            </a:r>
          </a:p>
        </p:txBody>
      </p:sp>
      <p:sp>
        <p:nvSpPr>
          <p:cNvPr id="92166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/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0" hangingPunct="0">
              <a:defRPr sz="1200">
                <a:latin typeface="Calibri" charset="0"/>
                <a:ea typeface="ＭＳ Ｐゴシック" charset="0"/>
                <a:cs typeface="ＭＳ Ｐゴシック" charset="0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92167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/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0" hangingPunct="0">
              <a:defRPr sz="1200"/>
            </a:lvl1pPr>
          </a:lstStyle>
          <a:p>
            <a:pPr>
              <a:defRPr/>
            </a:pPr>
            <a:fld id="{30A2A5B8-CB5D-4A71-813E-503AEC2FC060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90669153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charset="0"/>
        <a:ea typeface="MS PGothic" pitchFamily="34" charset="-128"/>
        <a:cs typeface="ＭＳ Ｐゴシック" charset="0"/>
      </a:defRPr>
    </a:lvl1pPr>
    <a:lvl2pPr marL="4572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charset="0"/>
        <a:ea typeface="MS PGothic" pitchFamily="34" charset="-128"/>
        <a:cs typeface="+mn-cs"/>
      </a:defRPr>
    </a:lvl2pPr>
    <a:lvl3pPr marL="9144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charset="0"/>
        <a:ea typeface="MS PGothic" pitchFamily="34" charset="-128"/>
        <a:cs typeface="+mn-cs"/>
      </a:defRPr>
    </a:lvl3pPr>
    <a:lvl4pPr marL="13716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charset="0"/>
        <a:ea typeface="MS PGothic" pitchFamily="34" charset="-128"/>
        <a:cs typeface="+mn-cs"/>
      </a:defRPr>
    </a:lvl4pPr>
    <a:lvl5pPr marL="18288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charset="0"/>
        <a:ea typeface="MS PGothic" pitchFamily="34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BF74F59E-50D0-41D7-BB6D-0DC617A73230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3F4DBF50-F376-45A2-907E-EA7344214B8C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82F4FDD8-80FF-498F-8B71-03BE4A77254E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8F7E4671-7783-4DC5-8401-540169B54F45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contenid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32351663-509B-4FAB-B4D5-7C60E067B3AD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0B2B0E03-8BF7-49A7-980E-FFA083E7573B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5" name="Marcador de tex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</p:txBody>
      </p:sp>
      <p:sp>
        <p:nvSpPr>
          <p:cNvPr id="6" name="Marcador de contenid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7" name="Marcador de fecha 6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1CB46604-8A5E-4F1A-B6CD-CE479F0FB447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8" name="Marcador de pie de página 7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9" name="Marcador de número de diapositiva 8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CCD71E0D-27EB-4CF4-ADA1-8B93ADAC191A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fecha 2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18396965-7F10-4F6E-A83F-CFF3295B1534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4" name="Marcador de pie de página 3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2A295BEF-CB9D-4930-8526-97E8EBE0D8CE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fecha 1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0BE8E188-7606-4267-9BF4-679650205D93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3" name="Marcador de pie de página 2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5190317C-4284-443B-98A9-E5D6BF673B6A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140D9E5E-181C-48B2-9930-C144E0D4F99E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41C0623B-6D35-4CD2-BC4A-29185330EE4A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posición de imagen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s-ES" noProof="0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F6BCA676-44A1-48C7-A0DA-E3DA9787056F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98594DB5-F215-4DB8-8FEB-2D84E5430D7D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texto vertical 2"/>
          <p:cNvSpPr>
            <a:spLocks noGrp="1"/>
          </p:cNvSpPr>
          <p:nvPr>
            <p:ph type="body" orient="vert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B93311DB-A7F5-443D-A91D-5616EFFC7446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369C529A-B838-4D6C-81DB-591F6CDD5E6D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texto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6B0FD573-B0D4-4656-AF1B-298E3BCA5987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4D7D47D2-313C-4D50-9AEA-59156B5521EE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01026213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ítulo, text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2 Marcador de texto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</p:spTree>
    <p:extLst>
      <p:ext uri="{BB962C8B-B14F-4D97-AF65-F5344CB8AC3E}">
        <p14:creationId xmlns:p14="http://schemas.microsoft.com/office/powerpoint/2010/main" val="47565083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30923692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  <a:prstGeom prst="rect">
            <a:avLst/>
          </a:prstGeom>
        </p:spPr>
        <p:txBody>
          <a:bodyPr/>
          <a:lstStyle/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s-ES_tradnl"/>
              <a:t>Haga clic para modificar el estilo de subtítulo del patrón</a:t>
            </a:r>
            <a:endParaRPr lang="es-ES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EB4E079D-DB92-41F8-8467-4D0893E0B4DC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C9B80F6E-0E53-4A39-A30A-D1B43B6DA138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74DCE8F0-DA8D-4068-952A-7169A68D00F6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14D515B6-0277-483C-8F22-73B7E0FF36F0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</p:txBody>
      </p:sp>
      <p:sp>
        <p:nvSpPr>
          <p:cNvPr id="5" name="Marcador de fecha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6E36BDB6-41E2-4776-9526-C32785EB37A6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6" name="Marcador de pie de página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7" name="Marcador de número de diapositiva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13451C26-C8E7-4F3D-9E73-583265212776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contenid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D0ABACF5-F6D8-49A9-B686-DA58283CE8F9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EA85DA7D-FEB6-476B-B076-4500A67DB410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5" name="Marcador de tex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</p:txBody>
      </p:sp>
      <p:sp>
        <p:nvSpPr>
          <p:cNvPr id="6" name="Marcador de contenid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7" name="Marcador de fecha 6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6F37AC84-D793-449C-A507-BAF5B0E76A51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8" name="Marcador de pie de página 7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9" name="Marcador de número de diapositiva 8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759D7620-A915-4301-8135-F5009BB9AD45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fecha 2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F2199442-B2B3-4F16-8F93-DD49492A2AE3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4" name="Marcador de pie de página 3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267B6F6B-E11A-41E0-8C1B-8BCBDCF81F46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fecha 1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1D451AB4-F818-4292-A4E5-324DAEE7564D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3" name="Marcador de pie de página 2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0988F954-E463-4377-AF20-7A4F5F3BECEC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929C1392-BC5F-4FD5-BCB6-9141E0DADA2B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5457F89C-E985-471F-B11B-6D7A3341FADD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posición de imagen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s-ES" noProof="0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_tradnl"/>
              <a:t>Haga clic para modificar el estilo de texto del patrón</a:t>
            </a:r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0ECFD6B0-E026-48E7-97E2-72F830F30961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56322E80-5067-4C6B-8AEF-C7C56DE175FD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texto vertical 2"/>
          <p:cNvSpPr>
            <a:spLocks noGrp="1"/>
          </p:cNvSpPr>
          <p:nvPr>
            <p:ph type="body" orient="vert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E48A6BDF-4FC0-43A1-AFA8-98ECDCD5F5E7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6AD5BF67-5217-4CD1-98B9-C6AC55890DDE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es-ES_tradnl"/>
              <a:t>Clic para editar título</a:t>
            </a:r>
            <a:endParaRPr lang="es-ES"/>
          </a:p>
        </p:txBody>
      </p:sp>
      <p:sp>
        <p:nvSpPr>
          <p:cNvPr id="3" name="Marcador de texto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s-ES_tradnl"/>
              <a:t>Haga clic para modificar el estilo de texto del patrón</a:t>
            </a:r>
          </a:p>
          <a:p>
            <a:pPr lvl="1"/>
            <a:r>
              <a:rPr lang="es-ES_tradnl"/>
              <a:t>Segundo nivel</a:t>
            </a:r>
          </a:p>
          <a:p>
            <a:pPr lvl="2"/>
            <a:r>
              <a:rPr lang="es-ES_tradnl"/>
              <a:t>Tercer nivel</a:t>
            </a:r>
          </a:p>
          <a:p>
            <a:pPr lvl="3"/>
            <a:r>
              <a:rPr lang="es-ES_tradnl"/>
              <a:t>Cuarto nivel</a:t>
            </a:r>
          </a:p>
          <a:p>
            <a:pPr lvl="4"/>
            <a:r>
              <a:rPr lang="es-ES_tradnl"/>
              <a:t>Quinto nivel</a:t>
            </a:r>
            <a:endParaRPr lang="es-ES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07D49C8E-D3CD-438F-9286-B2A4CAE6DC13}" type="datetimeFigureOut">
              <a:rPr lang="es-ES"/>
              <a:pPr>
                <a:defRPr/>
              </a:pPr>
              <a:t>23/01/2017</a:t>
            </a:fld>
            <a:endParaRPr lang="es-ES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>
              <a:defRPr/>
            </a:pPr>
            <a:fld id="{DF5B35E1-7B64-4F84-BA27-37F85166EF45}" type="slidenum">
              <a:rPr lang="es-ES"/>
              <a:pPr>
                <a:defRPr/>
              </a:pPr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image" Target="../media/image3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../media/image2.emf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1.emf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2.xml"/><Relationship Id="rId13" Type="http://schemas.openxmlformats.org/officeDocument/2006/relationships/image" Target="../media/image1.emf"/><Relationship Id="rId3" Type="http://schemas.openxmlformats.org/officeDocument/2006/relationships/slideLayout" Target="../slideLayouts/slideLayout17.xml"/><Relationship Id="rId7" Type="http://schemas.openxmlformats.org/officeDocument/2006/relationships/slideLayout" Target="../slideLayouts/slideLayout21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5.xml"/><Relationship Id="rId6" Type="http://schemas.openxmlformats.org/officeDocument/2006/relationships/slideLayout" Target="../slideLayouts/slideLayout20.xml"/><Relationship Id="rId11" Type="http://schemas.openxmlformats.org/officeDocument/2006/relationships/slideLayout" Target="../slideLayouts/slideLayout25.xml"/><Relationship Id="rId5" Type="http://schemas.openxmlformats.org/officeDocument/2006/relationships/slideLayout" Target="../slideLayouts/slideLayout19.xml"/><Relationship Id="rId15" Type="http://schemas.openxmlformats.org/officeDocument/2006/relationships/image" Target="../media/image3.png"/><Relationship Id="rId10" Type="http://schemas.openxmlformats.org/officeDocument/2006/relationships/slideLayout" Target="../slideLayouts/slideLayout24.xml"/><Relationship Id="rId4" Type="http://schemas.openxmlformats.org/officeDocument/2006/relationships/slideLayout" Target="../slideLayouts/slideLayout18.xml"/><Relationship Id="rId9" Type="http://schemas.openxmlformats.org/officeDocument/2006/relationships/slideLayout" Target="../slideLayouts/slideLayout23.xml"/><Relationship Id="rId14" Type="http://schemas.openxmlformats.org/officeDocument/2006/relationships/image" Target="../media/image4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Imagen 10"/>
          <p:cNvPicPr>
            <a:picLocks noChangeAspect="1" noChangeArrowheads="1"/>
          </p:cNvPicPr>
          <p:nvPr userDrawn="1"/>
        </p:nvPicPr>
        <p:blipFill>
          <a:blip r:embed="rId16"/>
          <a:srcRect/>
          <a:stretch>
            <a:fillRect/>
          </a:stretch>
        </p:blipFill>
        <p:spPr bwMode="auto">
          <a:xfrm>
            <a:off x="8488303" y="6199239"/>
            <a:ext cx="652522" cy="63653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8" name="Imagen 11"/>
          <p:cNvPicPr>
            <a:picLocks noChangeAspect="1"/>
          </p:cNvPicPr>
          <p:nvPr userDrawn="1"/>
        </p:nvPicPr>
        <p:blipFill>
          <a:blip r:embed="rId17"/>
          <a:srcRect/>
          <a:stretch>
            <a:fillRect/>
          </a:stretch>
        </p:blipFill>
        <p:spPr bwMode="auto">
          <a:xfrm>
            <a:off x="6426200" y="6206505"/>
            <a:ext cx="1495425" cy="62927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9" name="6 Imagen" descr="TKNIKA_LOGOA.png"/>
          <p:cNvPicPr>
            <a:picLocks noChangeAspect="1"/>
          </p:cNvPicPr>
          <p:nvPr userDrawn="1"/>
        </p:nvPicPr>
        <p:blipFill>
          <a:blip r:embed="rId18"/>
          <a:srcRect/>
          <a:stretch>
            <a:fillRect/>
          </a:stretch>
        </p:blipFill>
        <p:spPr bwMode="auto">
          <a:xfrm>
            <a:off x="203200" y="152400"/>
            <a:ext cx="2159000" cy="8270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4090" r:id="rId1"/>
    <p:sldLayoutId id="2147484091" r:id="rId2"/>
    <p:sldLayoutId id="2147484092" r:id="rId3"/>
    <p:sldLayoutId id="2147484093" r:id="rId4"/>
    <p:sldLayoutId id="2147484094" r:id="rId5"/>
    <p:sldLayoutId id="2147484095" r:id="rId6"/>
    <p:sldLayoutId id="2147484096" r:id="rId7"/>
    <p:sldLayoutId id="2147484097" r:id="rId8"/>
    <p:sldLayoutId id="2147484098" r:id="rId9"/>
    <p:sldLayoutId id="2147484099" r:id="rId10"/>
    <p:sldLayoutId id="2147484100" r:id="rId11"/>
    <p:sldLayoutId id="2147484113" r:id="rId12"/>
    <p:sldLayoutId id="2147484116" r:id="rId13"/>
    <p:sldLayoutId id="2147484117" r:id="rId14"/>
  </p:sldLayoutIdLst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MS PGothic" pitchFamily="34" charset="-128"/>
          <a:cs typeface="ＭＳ Ｐゴシック" charset="0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MS PGothic" pitchFamily="34" charset="-128"/>
          <a:cs typeface="ＭＳ Ｐゴシック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MS PGothic" pitchFamily="34" charset="-128"/>
          <a:cs typeface="ＭＳ Ｐゴシック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MS PGothic" pitchFamily="34" charset="-128"/>
          <a:cs typeface="ＭＳ Ｐゴシック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MS PGothic" pitchFamily="34" charset="-128"/>
          <a:cs typeface="ＭＳ Ｐゴシック" charset="0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ＭＳ Ｐゴシック" charset="0"/>
          <a:cs typeface="ＭＳ Ｐゴシック" charset="0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ＭＳ Ｐゴシック" charset="0"/>
          <a:cs typeface="ＭＳ Ｐゴシック" charset="0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ＭＳ Ｐゴシック" charset="0"/>
          <a:cs typeface="ＭＳ Ｐゴシック" charset="0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ＭＳ Ｐゴシック" charset="0"/>
          <a:cs typeface="ＭＳ Ｐゴシック" charset="0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+mn-lt"/>
          <a:ea typeface="MS PGothic" pitchFamily="34" charset="-128"/>
          <a:cs typeface="ＭＳ Ｐゴシック" charset="0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+mn-lt"/>
          <a:ea typeface="MS PGothic" pitchFamily="34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+mn-lt"/>
          <a:ea typeface="MS PGothic" pitchFamily="34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MS PGothic" pitchFamily="34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MS PGothic" pitchFamily="34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Imagen 4"/>
          <p:cNvPicPr>
            <a:picLocks noChangeAspect="1" noChangeArrowheads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7815263" y="5775325"/>
            <a:ext cx="838200" cy="817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51" name="Imagen 8" descr="Viceconsejeria_FP_horizontal.jpg"/>
          <p:cNvPicPr>
            <a:picLocks noChangeAspect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361950" y="5854700"/>
            <a:ext cx="3527425" cy="857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52" name="4 Imagen" descr="TKNIKA_LOGOA.png"/>
          <p:cNvPicPr>
            <a:picLocks noChangeAspect="1"/>
          </p:cNvPicPr>
          <p:nvPr userDrawn="1"/>
        </p:nvPicPr>
        <p:blipFill>
          <a:blip r:embed="rId15"/>
          <a:srcRect/>
          <a:stretch>
            <a:fillRect/>
          </a:stretch>
        </p:blipFill>
        <p:spPr bwMode="auto">
          <a:xfrm>
            <a:off x="158750" y="165100"/>
            <a:ext cx="2122488" cy="812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4101" r:id="rId1"/>
    <p:sldLayoutId id="2147484102" r:id="rId2"/>
    <p:sldLayoutId id="2147484103" r:id="rId3"/>
    <p:sldLayoutId id="2147484104" r:id="rId4"/>
    <p:sldLayoutId id="2147484105" r:id="rId5"/>
    <p:sldLayoutId id="2147484106" r:id="rId6"/>
    <p:sldLayoutId id="2147484107" r:id="rId7"/>
    <p:sldLayoutId id="2147484108" r:id="rId8"/>
    <p:sldLayoutId id="2147484109" r:id="rId9"/>
    <p:sldLayoutId id="2147484110" r:id="rId10"/>
    <p:sldLayoutId id="2147484111" r:id="rId11"/>
  </p:sldLayoutIdLst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MS PGothic" pitchFamily="34" charset="-128"/>
          <a:cs typeface="ＭＳ Ｐゴシック" charset="0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MS PGothic" pitchFamily="34" charset="-128"/>
          <a:cs typeface="ＭＳ Ｐゴシック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MS PGothic" pitchFamily="34" charset="-128"/>
          <a:cs typeface="ＭＳ Ｐゴシック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MS PGothic" pitchFamily="34" charset="-128"/>
          <a:cs typeface="ＭＳ Ｐゴシック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MS PGothic" pitchFamily="34" charset="-128"/>
          <a:cs typeface="ＭＳ Ｐゴシック" charset="0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ＭＳ Ｐゴシック" charset="0"/>
          <a:cs typeface="ＭＳ Ｐゴシック" charset="0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ＭＳ Ｐゴシック" charset="0"/>
          <a:cs typeface="ＭＳ Ｐゴシック" charset="0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ＭＳ Ｐゴシック" charset="0"/>
          <a:cs typeface="ＭＳ Ｐゴシック" charset="0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ＭＳ Ｐゴシック" charset="0"/>
          <a:cs typeface="ＭＳ Ｐゴシック" charset="0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+mn-lt"/>
          <a:ea typeface="MS PGothic" pitchFamily="34" charset="-128"/>
          <a:cs typeface="ＭＳ Ｐゴシック" charset="0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+mn-lt"/>
          <a:ea typeface="MS PGothic" pitchFamily="34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+mn-lt"/>
          <a:ea typeface="MS PGothic" pitchFamily="34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MS PGothic" pitchFamily="34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MS PGothic" pitchFamily="34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emf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wmf"/><Relationship Id="rId2" Type="http://schemas.openxmlformats.org/officeDocument/2006/relationships/hyperlink" Target="http://sitios.itesm.mx/va/dide/red/6/educacion/caso.htm" TargetMode="Externa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wmf"/><Relationship Id="rId2" Type="http://schemas.openxmlformats.org/officeDocument/2006/relationships/hyperlink" Target="http://www.ort.edu.uy/ie/pdf/lametodologiadecasos.pdf" TargetMode="Externa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hyperlink" Target="http://sitios.itesm.mx/va/dide2/tecnicas_didacticas/casos/casos.htm" TargetMode="External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.wmf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wmf"/><Relationship Id="rId2" Type="http://schemas.openxmlformats.org/officeDocument/2006/relationships/hyperlink" Target="http://sitios.itesm.mx/va/dide2/tecnicas_didacticas/casos/casos.pdf" TargetMode="Externa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hyperlink" Target="http://www.google.es/url?sa=t&amp;rct=j&amp;q=&amp;esrc=s&amp;source=web&amp;cd=21&amp;ved=0CC8QFjAAOBQ&amp;url=http://www.educa.jccm.es/educa-jccm/cm/images?idMmedia=27035&amp;ei=D3Q5UaH2B4rbPYmXgcgJ&amp;usg=AFQjCNF_2_BsW7zQtbpp0rUkEDeSs4aQjA&amp;bvm=bv.43287494,d.ZWU" TargetMode="External"/><Relationship Id="rId13" Type="http://schemas.openxmlformats.org/officeDocument/2006/relationships/image" Target="../media/image15.jpeg"/><Relationship Id="rId3" Type="http://schemas.openxmlformats.org/officeDocument/2006/relationships/image" Target="../media/image9.png"/><Relationship Id="rId7" Type="http://schemas.openxmlformats.org/officeDocument/2006/relationships/image" Target="../media/image11.png"/><Relationship Id="rId12" Type="http://schemas.openxmlformats.org/officeDocument/2006/relationships/image" Target="../media/image14.jpeg"/><Relationship Id="rId2" Type="http://schemas.openxmlformats.org/officeDocument/2006/relationships/hyperlink" Target="http://loslibrosdek2k.com/?page_id=277" TargetMode="External"/><Relationship Id="rId16" Type="http://schemas.openxmlformats.org/officeDocument/2006/relationships/image" Target="../media/image17.png"/><Relationship Id="rId1" Type="http://schemas.openxmlformats.org/officeDocument/2006/relationships/slideLayout" Target="../slideLayouts/slideLayout7.xml"/><Relationship Id="rId6" Type="http://schemas.openxmlformats.org/officeDocument/2006/relationships/hyperlink" Target="http://archive.tlt.psu.edu/suggestions/cases/links.html" TargetMode="External"/><Relationship Id="rId11" Type="http://schemas.openxmlformats.org/officeDocument/2006/relationships/image" Target="../media/image13.png"/><Relationship Id="rId5" Type="http://schemas.openxmlformats.org/officeDocument/2006/relationships/image" Target="../media/image10.jpeg"/><Relationship Id="rId15" Type="http://schemas.openxmlformats.org/officeDocument/2006/relationships/hyperlink" Target="http://www.mdx.cat/" TargetMode="External"/><Relationship Id="rId10" Type="http://schemas.openxmlformats.org/officeDocument/2006/relationships/hyperlink" Target="http://www.innobasque.com/home.aspx?tabid=819" TargetMode="External"/><Relationship Id="rId4" Type="http://schemas.openxmlformats.org/officeDocument/2006/relationships/hyperlink" Target="http://www.insht.es/portal/site/Insht/menuitem.1f1a3bc79ab34c578c2e8884060961ca/?vgnextoid=7eb2ba440bf79110VgnVCM1000000705350aRCRD&amp;vgnextchannel=1d19bf04b6a03110VgnVCM100000dc0ca8c0RCRD" TargetMode="External"/><Relationship Id="rId9" Type="http://schemas.openxmlformats.org/officeDocument/2006/relationships/image" Target="../media/image12.png"/><Relationship Id="rId14" Type="http://schemas.openxmlformats.org/officeDocument/2006/relationships/image" Target="../media/image16.jpe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5"/>
          <p:cNvPicPr>
            <a:picLocks noChangeAspect="1" noChangeArrowheads="1"/>
          </p:cNvPicPr>
          <p:nvPr/>
        </p:nvPicPr>
        <p:blipFill>
          <a:blip r:embed="rId2"/>
          <a:srcRect t="19122" r="4431"/>
          <a:stretch>
            <a:fillRect/>
          </a:stretch>
        </p:blipFill>
        <p:spPr bwMode="auto">
          <a:xfrm>
            <a:off x="-17463" y="1401763"/>
            <a:ext cx="9178926" cy="54784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5602" name="Rectangle 3"/>
          <p:cNvSpPr>
            <a:spLocks noChangeArrowheads="1"/>
          </p:cNvSpPr>
          <p:nvPr/>
        </p:nvSpPr>
        <p:spPr bwMode="auto">
          <a:xfrm>
            <a:off x="5145206" y="2473325"/>
            <a:ext cx="3998794" cy="4924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lang="es-ES" sz="2000" b="1" dirty="0">
                <a:latin typeface="Lucida Sans" pitchFamily="34" charset="0"/>
              </a:rPr>
              <a:t>El Estudio de Casos</a:t>
            </a:r>
          </a:p>
        </p:txBody>
      </p:sp>
      <p:pic>
        <p:nvPicPr>
          <p:cNvPr id="5" name="Imagen 10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8372479" y="6126632"/>
            <a:ext cx="788984" cy="769654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</p:pic>
      <p:pic>
        <p:nvPicPr>
          <p:cNvPr id="6" name="Imagen 11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6134100" y="6135231"/>
            <a:ext cx="1808164" cy="760869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42786438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5" name="Text Box 3"/>
          <p:cNvSpPr txBox="1">
            <a:spLocks noChangeArrowheads="1"/>
          </p:cNvSpPr>
          <p:nvPr/>
        </p:nvSpPr>
        <p:spPr bwMode="auto">
          <a:xfrm>
            <a:off x="161895" y="1024410"/>
            <a:ext cx="8820150" cy="5383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>
              <a:lnSpc>
                <a:spcPct val="120000"/>
              </a:lnSpc>
              <a:spcBef>
                <a:spcPct val="50000"/>
              </a:spcBef>
            </a:pPr>
            <a:r>
              <a:rPr lang="es-ES" altLang="eu-ES" sz="2000" b="1" dirty="0">
                <a:solidFill>
                  <a:srgbClr val="808000"/>
                </a:solidFill>
                <a:latin typeface="Calibri" pitchFamily="34" charset="0"/>
              </a:rPr>
              <a:t>No existe EL método / LA metodología</a:t>
            </a:r>
          </a:p>
          <a:p>
            <a:pPr>
              <a:lnSpc>
                <a:spcPct val="120000"/>
              </a:lnSpc>
              <a:spcBef>
                <a:spcPct val="50000"/>
              </a:spcBef>
            </a:pPr>
            <a:r>
              <a:rPr lang="es-ES" altLang="eu-ES" sz="2000" b="1" dirty="0">
                <a:solidFill>
                  <a:srgbClr val="808000"/>
                </a:solidFill>
                <a:latin typeface="Calibri" pitchFamily="34" charset="0"/>
              </a:rPr>
              <a:t>Las metodologías son herramientas a nuestro servicio y al servicio del aprendizaje</a:t>
            </a:r>
          </a:p>
          <a:p>
            <a:pPr>
              <a:lnSpc>
                <a:spcPct val="120000"/>
              </a:lnSpc>
              <a:spcBef>
                <a:spcPct val="50000"/>
              </a:spcBef>
            </a:pPr>
            <a:r>
              <a:rPr lang="es-ES" altLang="eu-ES" sz="2000" b="1" dirty="0">
                <a:solidFill>
                  <a:srgbClr val="808000"/>
                </a:solidFill>
                <a:latin typeface="Calibri" pitchFamily="34" charset="0"/>
              </a:rPr>
              <a:t>Los objetivos (del alumno, del profesor…) son previos a la elección metodológica</a:t>
            </a:r>
          </a:p>
          <a:p>
            <a:pPr>
              <a:lnSpc>
                <a:spcPct val="120000"/>
              </a:lnSpc>
              <a:spcBef>
                <a:spcPct val="50000"/>
              </a:spcBef>
            </a:pPr>
            <a:r>
              <a:rPr lang="es-ES" altLang="eu-ES" sz="2000" b="1" dirty="0">
                <a:solidFill>
                  <a:srgbClr val="808000"/>
                </a:solidFill>
                <a:latin typeface="Calibri" pitchFamily="34" charset="0"/>
              </a:rPr>
              <a:t>No todos los métodos son igual de buenos (“potentes”) para los distintos trabajos a realizar</a:t>
            </a:r>
          </a:p>
          <a:p>
            <a:pPr>
              <a:lnSpc>
                <a:spcPct val="120000"/>
              </a:lnSpc>
              <a:spcBef>
                <a:spcPct val="50000"/>
              </a:spcBef>
            </a:pPr>
            <a:r>
              <a:rPr lang="es-ES" altLang="eu-ES" sz="2000" b="1" dirty="0">
                <a:solidFill>
                  <a:srgbClr val="808000"/>
                </a:solidFill>
                <a:latin typeface="Calibri" pitchFamily="34" charset="0"/>
              </a:rPr>
              <a:t>Hay que ser coherentes, sistemáticos, racionales … pero no hay más obligaciones que las que nos imponemos</a:t>
            </a:r>
          </a:p>
          <a:p>
            <a:pPr>
              <a:lnSpc>
                <a:spcPct val="120000"/>
              </a:lnSpc>
              <a:spcBef>
                <a:spcPct val="50000"/>
              </a:spcBef>
            </a:pPr>
            <a:r>
              <a:rPr lang="es-ES" altLang="eu-ES" sz="2000" b="1" dirty="0">
                <a:solidFill>
                  <a:srgbClr val="808000"/>
                </a:solidFill>
                <a:latin typeface="Calibri" pitchFamily="34" charset="0"/>
              </a:rPr>
              <a:t>Las metodologías responden a pensamientos didáctico-sociales, a formas de “entender” la educación</a:t>
            </a:r>
          </a:p>
          <a:p>
            <a:pPr>
              <a:lnSpc>
                <a:spcPct val="120000"/>
              </a:lnSpc>
              <a:spcBef>
                <a:spcPct val="50000"/>
              </a:spcBef>
            </a:pPr>
            <a:endParaRPr lang="es-ES" altLang="eu-ES" sz="800" b="1" dirty="0">
              <a:solidFill>
                <a:srgbClr val="808000"/>
              </a:solidFill>
              <a:latin typeface="Calibri" pitchFamily="34" charset="0"/>
            </a:endParaRPr>
          </a:p>
          <a:p>
            <a:pPr algn="ctr">
              <a:lnSpc>
                <a:spcPct val="120000"/>
              </a:lnSpc>
              <a:spcBef>
                <a:spcPct val="50000"/>
              </a:spcBef>
            </a:pPr>
            <a:r>
              <a:rPr lang="es-ES" altLang="eu-ES" sz="2000" b="1" dirty="0">
                <a:latin typeface="Calibri" pitchFamily="34" charset="0"/>
              </a:rPr>
              <a:t>Diversificación metodológica - Potencialidad didáctica - Adaptación</a:t>
            </a:r>
          </a:p>
          <a:p>
            <a:pPr algn="ctr">
              <a:lnSpc>
                <a:spcPct val="120000"/>
              </a:lnSpc>
              <a:spcBef>
                <a:spcPct val="50000"/>
              </a:spcBef>
            </a:pPr>
            <a:r>
              <a:rPr lang="es-ES" altLang="eu-ES" sz="2000" b="1" dirty="0">
                <a:latin typeface="Calibri" pitchFamily="34" charset="0"/>
              </a:rPr>
              <a:t>Y … que no nos pierdan las palabras (la terminología)</a:t>
            </a:r>
          </a:p>
        </p:txBody>
      </p:sp>
    </p:spTree>
    <p:extLst>
      <p:ext uri="{BB962C8B-B14F-4D97-AF65-F5344CB8AC3E}">
        <p14:creationId xmlns:p14="http://schemas.microsoft.com/office/powerpoint/2010/main" val="5537433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 nodeType="clickPar">
                      <p:stCondLst>
                        <p:cond delay="indefinite"/>
                      </p:stCondLst>
                      <p:childTnLst>
                        <p:par>
                          <p:cTn id="3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3"/>
          <p:cNvSpPr>
            <a:spLocks noChangeArrowheads="1"/>
          </p:cNvSpPr>
          <p:nvPr/>
        </p:nvSpPr>
        <p:spPr bwMode="auto">
          <a:xfrm>
            <a:off x="395287" y="1218895"/>
            <a:ext cx="7470775" cy="437042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/>
          <a:p>
            <a:pPr lvl="1">
              <a:defRPr/>
            </a:pPr>
            <a:r>
              <a:rPr lang="es-ES" b="1" dirty="0">
                <a:solidFill>
                  <a:schemeClr val="tx2">
                    <a:lumMod val="75000"/>
                  </a:schemeClr>
                </a:solidFill>
                <a:latin typeface="Calibri" pitchFamily="34" charset="0"/>
                <a:cs typeface="Times New Roman" pitchFamily="18" charset="0"/>
              </a:rPr>
              <a:t>Estudio de Casos:  </a:t>
            </a:r>
            <a:r>
              <a:rPr lang="es-ES" dirty="0">
                <a:latin typeface="Calibri" pitchFamily="34" charset="0"/>
              </a:rPr>
              <a:t>El “caso” es un instrumento que sirve para simular una experiencia:</a:t>
            </a:r>
          </a:p>
          <a:p>
            <a:pPr>
              <a:defRPr/>
            </a:pPr>
            <a:endParaRPr lang="es-ES" dirty="0">
              <a:latin typeface="Calibri" pitchFamily="34" charset="0"/>
            </a:endParaRPr>
          </a:p>
          <a:p>
            <a:pPr marL="742950" lvl="1" indent="-285750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Describe una situación del mundo real</a:t>
            </a:r>
          </a:p>
          <a:p>
            <a:pPr marL="742950" lvl="1" indent="-285750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Incluye información acerca de los personajes que actúan en la situación descrita, de las organizaciones involucradas y de los roles y relaciones entre los personajes</a:t>
            </a:r>
          </a:p>
          <a:p>
            <a:pPr marL="742950" lvl="1" indent="-285750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Se presenta generalmente en forma de texto</a:t>
            </a:r>
          </a:p>
          <a:p>
            <a:pPr marL="742950" lvl="1" indent="-285750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Se puede apoyar en documentos filmados y/o grabaciones de audio y se suele acompañar de anexos que incluyen gráficas u otros documentos</a:t>
            </a:r>
          </a:p>
          <a:p>
            <a:pPr marL="742950" lvl="1" indent="-285750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Se focaliza en un tema/problema que tiene que ser analizado desde diversas perspectivas</a:t>
            </a:r>
          </a:p>
          <a:p>
            <a:pPr marL="742950" lvl="1" indent="-285750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Su contenido incluye conceptos, procedimientos y actitudes</a:t>
            </a:r>
          </a:p>
          <a:p>
            <a:pPr algn="r">
              <a:defRPr/>
            </a:pPr>
            <a:r>
              <a:rPr lang="es-ES" sz="2400" dirty="0">
                <a:latin typeface="Calibri" pitchFamily="34" charset="0"/>
              </a:rPr>
              <a:t>						</a:t>
            </a:r>
            <a:r>
              <a:rPr lang="es-ES" sz="1400" dirty="0">
                <a:latin typeface="Calibri" pitchFamily="34" charset="0"/>
              </a:rPr>
              <a:t>(Aznar, 1995)</a:t>
            </a:r>
          </a:p>
        </p:txBody>
      </p:sp>
      <p:grpSp>
        <p:nvGrpSpPr>
          <p:cNvPr id="4101" name="2 Grupo"/>
          <p:cNvGrpSpPr>
            <a:grpSpLocks/>
          </p:cNvGrpSpPr>
          <p:nvPr/>
        </p:nvGrpSpPr>
        <p:grpSpPr bwMode="auto">
          <a:xfrm>
            <a:off x="8097563" y="4628488"/>
            <a:ext cx="782240" cy="458969"/>
            <a:chOff x="7938640" y="4777122"/>
            <a:chExt cx="1007101" cy="597475"/>
          </a:xfrm>
        </p:grpSpPr>
        <p:pic>
          <p:nvPicPr>
            <p:cNvPr id="4102" name="Picture 5" descr="C:\Program Files (x86)\Microsoft Office\MEDIA\CAGCAT10\j0293236.wmf">
              <a:hlinkClick r:id="rId2"/>
            </p:cNvPr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163014" y="4797153"/>
              <a:ext cx="782727" cy="57744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4103" name="1 CuadroTexto">
              <a:hlinkClick r:id="rId2"/>
            </p:cNvPr>
            <p:cNvSpPr txBox="1">
              <a:spLocks noChangeArrowheads="1"/>
            </p:cNvSpPr>
            <p:nvPr/>
          </p:nvSpPr>
          <p:spPr bwMode="auto">
            <a:xfrm>
              <a:off x="7938640" y="4777122"/>
              <a:ext cx="449784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9pPr>
            </a:lstStyle>
            <a:p>
              <a:pPr algn="ctr" eaLnBrk="1" hangingPunct="1"/>
              <a:r>
                <a:rPr lang="es-ES" sz="2800" b="1"/>
                <a:t>+</a:t>
              </a:r>
              <a:endParaRPr lang="eu-ES" sz="2800" b="1"/>
            </a:p>
          </p:txBody>
        </p:sp>
      </p:grpSp>
      <p:sp>
        <p:nvSpPr>
          <p:cNvPr id="7" name="6 CuadroTexto"/>
          <p:cNvSpPr txBox="1"/>
          <p:nvPr/>
        </p:nvSpPr>
        <p:spPr>
          <a:xfrm>
            <a:off x="6125565" y="166223"/>
            <a:ext cx="2702984" cy="461665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El Estudio de Casos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896585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2000"/>
                                        <p:tgtEl>
                                          <p:spTgt spid="51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2000"/>
                                        <p:tgtEl>
                                          <p:spTgt spid="41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122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3"/>
          <p:cNvSpPr>
            <a:spLocks noChangeArrowheads="1"/>
          </p:cNvSpPr>
          <p:nvPr/>
        </p:nvSpPr>
        <p:spPr bwMode="auto">
          <a:xfrm>
            <a:off x="760612" y="1241160"/>
            <a:ext cx="7793831" cy="480131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anchor="ctr">
            <a:spAutoFit/>
          </a:bodyPr>
          <a:lstStyle/>
          <a:p>
            <a:pPr marL="342900" indent="-342900"/>
            <a:r>
              <a:rPr lang="es-ES" sz="2200" b="1" dirty="0">
                <a:solidFill>
                  <a:schemeClr val="tx2">
                    <a:lumMod val="75000"/>
                  </a:schemeClr>
                </a:solidFill>
                <a:latin typeface="Calibri" pitchFamily="34" charset="0"/>
                <a:cs typeface="Times New Roman" pitchFamily="18" charset="0"/>
              </a:rPr>
              <a:t>Evolución</a:t>
            </a:r>
          </a:p>
          <a:p>
            <a:pPr marL="342900" indent="-342900"/>
            <a:endParaRPr lang="es-ES" sz="2000" b="1" dirty="0">
              <a:latin typeface="Calibri" pitchFamily="34" charset="0"/>
              <a:cs typeface="Times New Roman" pitchFamily="18" charset="0"/>
            </a:endParaRPr>
          </a:p>
          <a:p>
            <a:pPr marL="355600" lvl="1"/>
            <a:r>
              <a:rPr lang="es-ES" b="1" dirty="0">
                <a:solidFill>
                  <a:schemeClr val="tx2">
                    <a:lumMod val="75000"/>
                  </a:schemeClr>
                </a:solidFill>
                <a:latin typeface="Calibri" pitchFamily="34" charset="0"/>
                <a:cs typeface="Times New Roman" pitchFamily="18" charset="0"/>
              </a:rPr>
              <a:t>Origen: </a:t>
            </a:r>
            <a:r>
              <a:rPr lang="es-ES" dirty="0">
                <a:latin typeface="Calibri" pitchFamily="34" charset="0"/>
                <a:cs typeface="Times New Roman" pitchFamily="18" charset="0"/>
              </a:rPr>
              <a:t>Tienen sus aplicaciones iniciales en universidades de Canadá y Estados Unidos.</a:t>
            </a:r>
          </a:p>
          <a:p>
            <a:pPr marL="342900" indent="-342900"/>
            <a:endParaRPr lang="es-ES" b="1" dirty="0">
              <a:latin typeface="Calibri" pitchFamily="34" charset="0"/>
              <a:cs typeface="Times New Roman" pitchFamily="18" charset="0"/>
            </a:endParaRPr>
          </a:p>
          <a:p>
            <a:pPr marL="342900" indent="-342900"/>
            <a:r>
              <a:rPr lang="es-ES" b="1" dirty="0">
                <a:solidFill>
                  <a:srgbClr val="808000"/>
                </a:solidFill>
                <a:latin typeface="Calibri" pitchFamily="34" charset="0"/>
                <a:cs typeface="Times New Roman" pitchFamily="18" charset="0"/>
              </a:rPr>
              <a:t>	</a:t>
            </a:r>
            <a:r>
              <a:rPr lang="es-ES" b="1" dirty="0">
                <a:solidFill>
                  <a:schemeClr val="tx2">
                    <a:lumMod val="75000"/>
                  </a:schemeClr>
                </a:solidFill>
                <a:latin typeface="Calibri" pitchFamily="34" charset="0"/>
                <a:cs typeface="Times New Roman" pitchFamily="18" charset="0"/>
              </a:rPr>
              <a:t>Campo de aplicación: </a:t>
            </a:r>
            <a:r>
              <a:rPr lang="es-ES" dirty="0">
                <a:latin typeface="Calibri" pitchFamily="34" charset="0"/>
                <a:cs typeface="Times New Roman" pitchFamily="18" charset="0"/>
              </a:rPr>
              <a:t>Sus iniciales campos de aplicación estuvieron en Medicina, Derecho y Estudios Empresariales… posteriormente se han ido  extendiendo a otros campos de conocimiento.</a:t>
            </a:r>
          </a:p>
          <a:p>
            <a:pPr marL="342900" indent="-342900"/>
            <a:r>
              <a:rPr lang="es-ES" b="1" dirty="0">
                <a:latin typeface="Calibri" pitchFamily="34" charset="0"/>
                <a:cs typeface="Times New Roman" pitchFamily="18" charset="0"/>
              </a:rPr>
              <a:t>	</a:t>
            </a:r>
          </a:p>
          <a:p>
            <a:pPr marL="342900" indent="-342900"/>
            <a:r>
              <a:rPr lang="es-ES" b="1" dirty="0">
                <a:latin typeface="Calibri" pitchFamily="34" charset="0"/>
                <a:cs typeface="Times New Roman" pitchFamily="18" charset="0"/>
              </a:rPr>
              <a:t>	</a:t>
            </a:r>
            <a:r>
              <a:rPr lang="es-ES" b="1" dirty="0">
                <a:solidFill>
                  <a:schemeClr val="tx2">
                    <a:lumMod val="75000"/>
                  </a:schemeClr>
                </a:solidFill>
                <a:latin typeface="Calibri" pitchFamily="34" charset="0"/>
                <a:cs typeface="Times New Roman" pitchFamily="18" charset="0"/>
              </a:rPr>
              <a:t>Aplicaciones actuales en Educación: </a:t>
            </a:r>
            <a:r>
              <a:rPr lang="es-ES" dirty="0">
                <a:latin typeface="Calibri" pitchFamily="34" charset="0"/>
                <a:cs typeface="Times New Roman" pitchFamily="18" charset="0"/>
              </a:rPr>
              <a:t>En la actualidad, se aplican en:</a:t>
            </a:r>
          </a:p>
          <a:p>
            <a:pPr marL="1257300" lvl="2" indent="-342900">
              <a:buFont typeface="Wingdings" pitchFamily="2" charset="2"/>
              <a:buChar char="Ø"/>
            </a:pPr>
            <a:r>
              <a:rPr lang="es-ES" dirty="0">
                <a:latin typeface="Calibri" pitchFamily="34" charset="0"/>
                <a:cs typeface="Times New Roman" pitchFamily="18" charset="0"/>
              </a:rPr>
              <a:t>Procesos de Enseñanza-Aprendizaje</a:t>
            </a:r>
          </a:p>
          <a:p>
            <a:pPr marL="1257300" lvl="2" indent="-342900">
              <a:buFont typeface="Wingdings" pitchFamily="2" charset="2"/>
              <a:buChar char="Ø"/>
            </a:pPr>
            <a:r>
              <a:rPr lang="es-ES" dirty="0">
                <a:latin typeface="Calibri" pitchFamily="34" charset="0"/>
                <a:cs typeface="Times New Roman" pitchFamily="18" charset="0"/>
              </a:rPr>
              <a:t>Procesos Tutoriales</a:t>
            </a:r>
          </a:p>
          <a:p>
            <a:pPr marL="1257300" lvl="2" indent="-342900">
              <a:buFont typeface="Wingdings" pitchFamily="2" charset="2"/>
              <a:buChar char="Ø"/>
            </a:pPr>
            <a:r>
              <a:rPr lang="es-ES" dirty="0">
                <a:latin typeface="Calibri" pitchFamily="34" charset="0"/>
                <a:cs typeface="Times New Roman" pitchFamily="18" charset="0"/>
              </a:rPr>
              <a:t>Investigación Educativa</a:t>
            </a:r>
          </a:p>
          <a:p>
            <a:pPr marL="1257300" lvl="2" indent="-342900">
              <a:buFont typeface="Wingdings" pitchFamily="2" charset="2"/>
              <a:buChar char="Ø"/>
            </a:pPr>
            <a:r>
              <a:rPr lang="es-ES" dirty="0">
                <a:latin typeface="Calibri" pitchFamily="34" charset="0"/>
                <a:cs typeface="Times New Roman" pitchFamily="18" charset="0"/>
              </a:rPr>
              <a:t>Evaluación Educativa</a:t>
            </a:r>
          </a:p>
          <a:p>
            <a:pPr marL="1257300" lvl="2" indent="-342900">
              <a:buFont typeface="Wingdings" pitchFamily="2" charset="2"/>
              <a:buChar char="Ø"/>
            </a:pPr>
            <a:r>
              <a:rPr lang="es-ES" dirty="0">
                <a:latin typeface="Calibri" pitchFamily="34" charset="0"/>
                <a:cs typeface="Times New Roman" pitchFamily="18" charset="0"/>
              </a:rPr>
              <a:t>Gestión y Organización institucional</a:t>
            </a:r>
          </a:p>
          <a:p>
            <a:pPr marL="1257300" lvl="2" indent="-342900">
              <a:buFont typeface="Wingdings" pitchFamily="2" charset="2"/>
              <a:buChar char="Ø"/>
            </a:pPr>
            <a:r>
              <a:rPr lang="es-ES" dirty="0">
                <a:latin typeface="Calibri" pitchFamily="34" charset="0"/>
                <a:cs typeface="Times New Roman" pitchFamily="18" charset="0"/>
              </a:rPr>
              <a:t>…</a:t>
            </a:r>
            <a:r>
              <a:rPr lang="es-ES" sz="2000" dirty="0">
                <a:latin typeface="Calibri" pitchFamily="34" charset="0"/>
                <a:cs typeface="Times New Roman" pitchFamily="18" charset="0"/>
              </a:rPr>
              <a:t>			</a:t>
            </a:r>
          </a:p>
          <a:p>
            <a:pPr marL="342900" indent="-342900" eaLnBrk="0" hangingPunct="0"/>
            <a:endParaRPr lang="es-ES" sz="1000" dirty="0">
              <a:solidFill>
                <a:srgbClr val="808000"/>
              </a:solidFill>
              <a:latin typeface="Calibri" pitchFamily="34" charset="0"/>
            </a:endParaRPr>
          </a:p>
        </p:txBody>
      </p:sp>
      <p:grpSp>
        <p:nvGrpSpPr>
          <p:cNvPr id="5125" name="4 Grupo"/>
          <p:cNvGrpSpPr>
            <a:grpSpLocks/>
          </p:cNvGrpSpPr>
          <p:nvPr/>
        </p:nvGrpSpPr>
        <p:grpSpPr bwMode="auto">
          <a:xfrm>
            <a:off x="7594071" y="4908033"/>
            <a:ext cx="781723" cy="524106"/>
            <a:chOff x="7938640" y="4777122"/>
            <a:chExt cx="1007101" cy="597475"/>
          </a:xfrm>
        </p:grpSpPr>
        <p:pic>
          <p:nvPicPr>
            <p:cNvPr id="5126" name="Picture 5" descr="C:\Program Files (x86)\Microsoft Office\MEDIA\CAGCAT10\j0293236.wmf">
              <a:hlinkClick r:id="rId2"/>
            </p:cNvPr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163014" y="4797153"/>
              <a:ext cx="782727" cy="57744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5127" name="6 CuadroTexto">
              <a:hlinkClick r:id="rId2"/>
            </p:cNvPr>
            <p:cNvSpPr txBox="1">
              <a:spLocks noChangeArrowheads="1"/>
            </p:cNvSpPr>
            <p:nvPr/>
          </p:nvSpPr>
          <p:spPr bwMode="auto">
            <a:xfrm>
              <a:off x="7938640" y="4777122"/>
              <a:ext cx="449784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9pPr>
            </a:lstStyle>
            <a:p>
              <a:pPr algn="ctr" eaLnBrk="1" hangingPunct="1"/>
              <a:r>
                <a:rPr lang="es-ES" sz="2800" b="1"/>
                <a:t>+</a:t>
              </a:r>
              <a:endParaRPr lang="eu-ES" sz="2800" b="1"/>
            </a:p>
          </p:txBody>
        </p:sp>
      </p:grpSp>
      <p:sp>
        <p:nvSpPr>
          <p:cNvPr id="7" name="6 CuadroTexto"/>
          <p:cNvSpPr txBox="1"/>
          <p:nvPr/>
        </p:nvSpPr>
        <p:spPr>
          <a:xfrm>
            <a:off x="6242579" y="132058"/>
            <a:ext cx="2702984" cy="461665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El Estudio de Casos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751675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2000"/>
                                        <p:tgtEl>
                                          <p:spTgt spid="51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2000"/>
                                        <p:tgtEl>
                                          <p:spTgt spid="51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122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9" name="Rectangle 3"/>
          <p:cNvSpPr>
            <a:spLocks noChangeArrowheads="1"/>
          </p:cNvSpPr>
          <p:nvPr/>
        </p:nvSpPr>
        <p:spPr bwMode="auto">
          <a:xfrm>
            <a:off x="1968500" y="1576388"/>
            <a:ext cx="6327775" cy="4256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5760" tIns="32880" rIns="65760" bIns="32880" anchor="ctr"/>
          <a:lstStyle/>
          <a:p>
            <a:endParaRPr lang="eu-ES" sz="1700">
              <a:latin typeface="Berlin Sans FB" pitchFamily="34" charset="0"/>
            </a:endParaRPr>
          </a:p>
        </p:txBody>
      </p:sp>
      <p:sp>
        <p:nvSpPr>
          <p:cNvPr id="107522" name="Rectangle 2"/>
          <p:cNvSpPr>
            <a:spLocks noChangeArrowheads="1"/>
          </p:cNvSpPr>
          <p:nvPr/>
        </p:nvSpPr>
        <p:spPr bwMode="auto">
          <a:xfrm>
            <a:off x="323528" y="886265"/>
            <a:ext cx="7267575" cy="17410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5760" tIns="32880" rIns="65760" bIns="32880" anchor="ctr"/>
          <a:lstStyle/>
          <a:p>
            <a:pPr marL="253970">
              <a:defRPr/>
            </a:pPr>
            <a:r>
              <a:rPr lang="es-ES" b="1" dirty="0">
                <a:latin typeface="Calibri" pitchFamily="34" charset="0"/>
              </a:rPr>
              <a:t>1.- Casos centrados en el estudio de descripciones: </a:t>
            </a:r>
          </a:p>
          <a:p>
            <a:pPr marL="498869" indent="-244899">
              <a:defRPr/>
            </a:pPr>
            <a:endParaRPr lang="es-ES" dirty="0">
              <a:latin typeface="Calibri" pitchFamily="34" charset="0"/>
            </a:endParaRPr>
          </a:p>
          <a:p>
            <a:pPr marL="571431" lvl="1" indent="-244899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Ejercitan el análisis, identificación y la descripción de los puntos clave de una situación dada</a:t>
            </a:r>
          </a:p>
          <a:p>
            <a:pPr marL="498869" indent="-244899">
              <a:defRPr/>
            </a:pPr>
            <a:r>
              <a:rPr lang="es-ES" sz="2000" dirty="0">
                <a:latin typeface="Calibri" pitchFamily="34" charset="0"/>
              </a:rPr>
              <a:t>				</a:t>
            </a:r>
          </a:p>
        </p:txBody>
      </p:sp>
      <p:pic>
        <p:nvPicPr>
          <p:cNvPr id="13319" name="Picture 7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6571" y="2318284"/>
            <a:ext cx="7320703" cy="37140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6151" name="4 Grupo"/>
          <p:cNvGrpSpPr>
            <a:grpSpLocks/>
          </p:cNvGrpSpPr>
          <p:nvPr/>
        </p:nvGrpSpPr>
        <p:grpSpPr bwMode="auto">
          <a:xfrm>
            <a:off x="8163323" y="4776789"/>
            <a:ext cx="782240" cy="458969"/>
            <a:chOff x="7938640" y="4777122"/>
            <a:chExt cx="1007101" cy="597475"/>
          </a:xfrm>
        </p:grpSpPr>
        <p:pic>
          <p:nvPicPr>
            <p:cNvPr id="6152" name="Picture 5" descr="C:\Program Files (x86)\Microsoft Office\MEDIA\CAGCAT10\j0293236.wmf">
              <a:hlinkClick r:id="rId3"/>
            </p:cNvPr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163014" y="4797153"/>
              <a:ext cx="782727" cy="57744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6153" name="6 CuadroTexto">
              <a:hlinkClick r:id="rId3"/>
            </p:cNvPr>
            <p:cNvSpPr txBox="1">
              <a:spLocks noChangeArrowheads="1"/>
            </p:cNvSpPr>
            <p:nvPr/>
          </p:nvSpPr>
          <p:spPr bwMode="auto">
            <a:xfrm>
              <a:off x="7938640" y="4777122"/>
              <a:ext cx="449784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9pPr>
            </a:lstStyle>
            <a:p>
              <a:pPr algn="ctr" eaLnBrk="1" hangingPunct="1"/>
              <a:r>
                <a:rPr lang="es-ES" sz="2800" b="1"/>
                <a:t>+</a:t>
              </a:r>
              <a:endParaRPr lang="eu-ES" sz="2800" b="1"/>
            </a:p>
          </p:txBody>
        </p:sp>
      </p:grpSp>
      <p:sp>
        <p:nvSpPr>
          <p:cNvPr id="9" name="8 CuadroTexto"/>
          <p:cNvSpPr txBox="1"/>
          <p:nvPr/>
        </p:nvSpPr>
        <p:spPr>
          <a:xfrm>
            <a:off x="4902469" y="138927"/>
            <a:ext cx="4043094" cy="461665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El Estudio de Casos: Tipología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409471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1075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1075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2000" fill="hold"/>
                                        <p:tgtEl>
                                          <p:spTgt spid="1075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1075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2000" fill="hold"/>
                                        <p:tgtEl>
                                          <p:spTgt spid="10752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2000" fill="hold"/>
                                        <p:tgtEl>
                                          <p:spTgt spid="10752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1" dur="2000"/>
                                        <p:tgtEl>
                                          <p:spTgt spid="133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2000"/>
                            </p:stCondLst>
                            <p:childTnLst>
                              <p:par>
                                <p:cTn id="23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7522" grpId="0" build="allAtOnce" autoUpdateAnimBg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9" name="Rectangle 3"/>
          <p:cNvSpPr>
            <a:spLocks noChangeArrowheads="1"/>
          </p:cNvSpPr>
          <p:nvPr/>
        </p:nvSpPr>
        <p:spPr bwMode="auto">
          <a:xfrm>
            <a:off x="1968500" y="1576388"/>
            <a:ext cx="6327775" cy="4256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5760" tIns="32880" rIns="65760" bIns="32880" anchor="ctr"/>
          <a:lstStyle/>
          <a:p>
            <a:endParaRPr lang="eu-ES" sz="1700">
              <a:latin typeface="Berlin Sans FB" pitchFamily="34" charset="0"/>
            </a:endParaRPr>
          </a:p>
        </p:txBody>
      </p:sp>
      <p:pic>
        <p:nvPicPr>
          <p:cNvPr id="14344" name="Picture 8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8123" y="2686106"/>
            <a:ext cx="6951101" cy="345105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ctangle 2"/>
          <p:cNvSpPr>
            <a:spLocks noChangeArrowheads="1"/>
          </p:cNvSpPr>
          <p:nvPr/>
        </p:nvSpPr>
        <p:spPr bwMode="auto">
          <a:xfrm>
            <a:off x="0" y="1126418"/>
            <a:ext cx="7265988" cy="17123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5760" tIns="32880" rIns="65760" bIns="32880" anchor="ctr"/>
          <a:lstStyle/>
          <a:p>
            <a:pPr marL="253970">
              <a:defRPr/>
            </a:pPr>
            <a:r>
              <a:rPr lang="es-ES" b="1" dirty="0">
                <a:latin typeface="Calibri" pitchFamily="34" charset="0"/>
              </a:rPr>
              <a:t>2.- Casos centrados en resolución de problemas: </a:t>
            </a:r>
          </a:p>
          <a:p>
            <a:pPr marL="498869" indent="-244899">
              <a:defRPr/>
            </a:pPr>
            <a:endParaRPr lang="es-ES" dirty="0">
              <a:latin typeface="Calibri" pitchFamily="34" charset="0"/>
            </a:endParaRPr>
          </a:p>
          <a:p>
            <a:pPr marL="571431" lvl="1" indent="-244899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Ejercitan el análisis crítico, la generación de alternativas, y la toma de decisiones en una situación dada</a:t>
            </a:r>
          </a:p>
          <a:p>
            <a:pPr marL="326532" lvl="1">
              <a:defRPr/>
            </a:pPr>
            <a:endParaRPr lang="es-ES" dirty="0">
              <a:latin typeface="Calibri" pitchFamily="34" charset="0"/>
            </a:endParaRPr>
          </a:p>
          <a:p>
            <a:pPr marL="326532" lvl="1">
              <a:defRPr/>
            </a:pPr>
            <a:r>
              <a:rPr lang="es-ES" b="1" dirty="0">
                <a:latin typeface="Calibri" pitchFamily="34" charset="0"/>
              </a:rPr>
              <a:t>a) Casos centrados en el análisis crítico de toma de decisiones</a:t>
            </a:r>
            <a:r>
              <a:rPr lang="es-ES" sz="2000" dirty="0">
                <a:latin typeface="Calibri" pitchFamily="34" charset="0"/>
              </a:rPr>
              <a:t>			</a:t>
            </a:r>
          </a:p>
        </p:txBody>
      </p:sp>
      <p:sp>
        <p:nvSpPr>
          <p:cNvPr id="6" name="5 CuadroTexto"/>
          <p:cNvSpPr txBox="1"/>
          <p:nvPr/>
        </p:nvSpPr>
        <p:spPr>
          <a:xfrm>
            <a:off x="4883618" y="132057"/>
            <a:ext cx="4043094" cy="461665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El Estudio de Casos: Tipología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296344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20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2000" fill="hold"/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2000" fill="hold"/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1" dur="2000"/>
                                        <p:tgtEl>
                                          <p:spTgt spid="143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build="allAtOnce" autoUpdateAnimBg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ext Box 7"/>
          <p:cNvSpPr txBox="1">
            <a:spLocks noChangeArrowheads="1"/>
          </p:cNvSpPr>
          <p:nvPr/>
        </p:nvSpPr>
        <p:spPr bwMode="auto">
          <a:xfrm>
            <a:off x="3049588" y="2189163"/>
            <a:ext cx="133350" cy="342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lIns="65306" tIns="32653" rIns="65306" bIns="32653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/>
            <a:endParaRPr lang="eu-ES"/>
          </a:p>
        </p:txBody>
      </p:sp>
      <p:sp>
        <p:nvSpPr>
          <p:cNvPr id="9" name="Rectangle 2"/>
          <p:cNvSpPr>
            <a:spLocks noChangeArrowheads="1"/>
          </p:cNvSpPr>
          <p:nvPr/>
        </p:nvSpPr>
        <p:spPr bwMode="auto">
          <a:xfrm>
            <a:off x="-60" y="1141368"/>
            <a:ext cx="7265988" cy="20112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5760" tIns="32880" rIns="65760" bIns="32880" anchor="ctr"/>
          <a:lstStyle/>
          <a:p>
            <a:pPr marL="253970">
              <a:defRPr/>
            </a:pPr>
            <a:r>
              <a:rPr lang="es-ES" b="1" dirty="0">
                <a:latin typeface="Calibri" pitchFamily="34" charset="0"/>
              </a:rPr>
              <a:t>2.- Casos centrados en resolución de problemas: </a:t>
            </a:r>
          </a:p>
          <a:p>
            <a:pPr marL="498869" indent="-244899">
              <a:defRPr/>
            </a:pPr>
            <a:endParaRPr lang="es-ES" dirty="0">
              <a:latin typeface="Calibri" pitchFamily="34" charset="0"/>
            </a:endParaRPr>
          </a:p>
          <a:p>
            <a:pPr marL="571431" lvl="1" indent="-244899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Ejercitan el análisis crítico, la generación de alternativas, y la toma de decisiones en una situación dada</a:t>
            </a:r>
          </a:p>
          <a:p>
            <a:pPr marL="326532" lvl="1">
              <a:defRPr/>
            </a:pPr>
            <a:endParaRPr lang="es-ES" dirty="0">
              <a:latin typeface="Calibri" pitchFamily="34" charset="0"/>
            </a:endParaRPr>
          </a:p>
          <a:p>
            <a:pPr marL="326532" lvl="1">
              <a:defRPr/>
            </a:pPr>
            <a:r>
              <a:rPr lang="es-ES" b="1" dirty="0">
                <a:latin typeface="Calibri" pitchFamily="34" charset="0"/>
              </a:rPr>
              <a:t>b) Casos centrados en generar propuestas de toma de decisiones</a:t>
            </a:r>
            <a:r>
              <a:rPr lang="es-ES" sz="2000" dirty="0">
                <a:latin typeface="Calibri" pitchFamily="34" charset="0"/>
              </a:rPr>
              <a:t>			</a:t>
            </a:r>
          </a:p>
        </p:txBody>
      </p:sp>
      <p:grpSp>
        <p:nvGrpSpPr>
          <p:cNvPr id="8196" name="16 Grupo"/>
          <p:cNvGrpSpPr>
            <a:grpSpLocks/>
          </p:cNvGrpSpPr>
          <p:nvPr/>
        </p:nvGrpSpPr>
        <p:grpSpPr bwMode="auto">
          <a:xfrm>
            <a:off x="1030288" y="3035676"/>
            <a:ext cx="7135812" cy="3119438"/>
            <a:chOff x="1030907" y="3293983"/>
            <a:chExt cx="7134899" cy="3119398"/>
          </a:xfrm>
        </p:grpSpPr>
        <p:sp>
          <p:nvSpPr>
            <p:cNvPr id="8199" name="9 Rectángulo"/>
            <p:cNvSpPr>
              <a:spLocks noChangeArrowheads="1"/>
            </p:cNvSpPr>
            <p:nvPr/>
          </p:nvSpPr>
          <p:spPr bwMode="auto">
            <a:xfrm>
              <a:off x="1043607" y="3293983"/>
              <a:ext cx="4608513" cy="1015663"/>
            </a:xfrm>
            <a:prstGeom prst="rect">
              <a:avLst/>
            </a:prstGeom>
            <a:solidFill>
              <a:srgbClr val="4583BB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/>
            <a:p>
              <a:pPr marL="285750" indent="-285750">
                <a:buFont typeface="Arial" charset="0"/>
                <a:buChar char="•"/>
              </a:pPr>
              <a:r>
                <a:rPr lang="es-ES" sz="1200" b="1" dirty="0">
                  <a:solidFill>
                    <a:schemeClr val="bg1"/>
                  </a:solidFill>
                  <a:latin typeface="Calibri" pitchFamily="34" charset="0"/>
                </a:rPr>
                <a:t>Situar el caso en </a:t>
              </a:r>
              <a:r>
                <a:rPr lang="es-ES" sz="1200" b="1" i="1" dirty="0">
                  <a:solidFill>
                    <a:schemeClr val="bg1"/>
                  </a:solidFill>
                  <a:latin typeface="Calibri" pitchFamily="34" charset="0"/>
                </a:rPr>
                <a:t>un contexto</a:t>
              </a:r>
            </a:p>
            <a:p>
              <a:pPr marL="285750" indent="-285750">
                <a:buFont typeface="Arial" charset="0"/>
                <a:buChar char="•"/>
              </a:pPr>
              <a:r>
                <a:rPr lang="es-ES" sz="1200" b="1" dirty="0">
                  <a:solidFill>
                    <a:schemeClr val="bg1"/>
                  </a:solidFill>
                  <a:latin typeface="Calibri" pitchFamily="34" charset="0"/>
                </a:rPr>
                <a:t>Realizar el </a:t>
              </a:r>
              <a:r>
                <a:rPr lang="es-ES" sz="1200" b="1" i="1" dirty="0">
                  <a:solidFill>
                    <a:schemeClr val="bg1"/>
                  </a:solidFill>
                  <a:latin typeface="Calibri" pitchFamily="34" charset="0"/>
                </a:rPr>
                <a:t>análisis de la diferentes variables </a:t>
              </a:r>
              <a:r>
                <a:rPr lang="es-ES" sz="1200" b="1" dirty="0">
                  <a:solidFill>
                    <a:schemeClr val="bg1"/>
                  </a:solidFill>
                  <a:latin typeface="Calibri" pitchFamily="34" charset="0"/>
                </a:rPr>
                <a:t>que intervienen en el caso </a:t>
              </a:r>
            </a:p>
            <a:p>
              <a:pPr marL="285750" indent="-285750">
                <a:buFont typeface="Arial" charset="0"/>
                <a:buChar char="•"/>
              </a:pPr>
              <a:r>
                <a:rPr lang="es-ES" sz="1200" b="1" dirty="0">
                  <a:solidFill>
                    <a:schemeClr val="bg1"/>
                  </a:solidFill>
                  <a:latin typeface="Calibri" pitchFamily="34" charset="0"/>
                </a:rPr>
                <a:t>Identificar la </a:t>
              </a:r>
              <a:r>
                <a:rPr lang="es-ES" sz="1200" b="1" i="1" dirty="0">
                  <a:solidFill>
                    <a:schemeClr val="bg1"/>
                  </a:solidFill>
                  <a:latin typeface="Calibri" pitchFamily="34" charset="0"/>
                </a:rPr>
                <a:t>información requerida</a:t>
              </a:r>
            </a:p>
            <a:p>
              <a:pPr marL="285750" indent="-285750">
                <a:buFont typeface="Arial" charset="0"/>
                <a:buChar char="•"/>
              </a:pPr>
              <a:r>
                <a:rPr lang="es-ES" sz="1200" b="1" dirty="0">
                  <a:solidFill>
                    <a:schemeClr val="bg1"/>
                  </a:solidFill>
                  <a:latin typeface="Calibri" pitchFamily="34" charset="0"/>
                </a:rPr>
                <a:t>Describir y detectar los </a:t>
              </a:r>
              <a:r>
                <a:rPr lang="es-ES" sz="1200" b="1" i="1" dirty="0">
                  <a:solidFill>
                    <a:schemeClr val="bg1"/>
                  </a:solidFill>
                  <a:latin typeface="Calibri" pitchFamily="34" charset="0"/>
                </a:rPr>
                <a:t>puntos fuertes y débiles</a:t>
              </a:r>
              <a:r>
                <a:rPr lang="es-ES" sz="1200" b="1" dirty="0">
                  <a:solidFill>
                    <a:schemeClr val="bg1"/>
                  </a:solidFill>
                  <a:latin typeface="Calibri" pitchFamily="34" charset="0"/>
                </a:rPr>
                <a:t> de la situación</a:t>
              </a:r>
            </a:p>
          </p:txBody>
        </p:sp>
        <p:sp>
          <p:nvSpPr>
            <p:cNvPr id="8200" name="10 Rectángulo"/>
            <p:cNvSpPr>
              <a:spLocks noChangeArrowheads="1"/>
            </p:cNvSpPr>
            <p:nvPr/>
          </p:nvSpPr>
          <p:spPr bwMode="auto">
            <a:xfrm>
              <a:off x="3635896" y="4308158"/>
              <a:ext cx="3202260" cy="830997"/>
            </a:xfrm>
            <a:prstGeom prst="rect">
              <a:avLst/>
            </a:prstGeom>
            <a:solidFill>
              <a:srgbClr val="FF99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/>
            <a:p>
              <a:pPr marL="266700" indent="-266700">
                <a:buFontTx/>
                <a:buChar char="•"/>
              </a:pPr>
              <a:r>
                <a:rPr lang="es-ES" sz="1200" b="1">
                  <a:latin typeface="Calibri" pitchFamily="34" charset="0"/>
                </a:rPr>
                <a:t>Identificar los </a:t>
              </a:r>
              <a:r>
                <a:rPr lang="es-ES" sz="1200" b="1" i="1">
                  <a:latin typeface="Calibri" pitchFamily="34" charset="0"/>
                </a:rPr>
                <a:t>aspectos a cambiar</a:t>
              </a:r>
            </a:p>
            <a:p>
              <a:pPr marL="266700" indent="-266700">
                <a:buFontTx/>
                <a:buChar char="•"/>
              </a:pPr>
              <a:r>
                <a:rPr lang="es-ES" sz="1200" b="1">
                  <a:latin typeface="Calibri" pitchFamily="34" charset="0"/>
                </a:rPr>
                <a:t>Construir </a:t>
              </a:r>
              <a:r>
                <a:rPr lang="es-ES" sz="1200" b="1" i="1">
                  <a:latin typeface="Calibri" pitchFamily="34" charset="0"/>
                </a:rPr>
                <a:t>nuevos caminos</a:t>
              </a:r>
            </a:p>
            <a:p>
              <a:pPr marL="266700" indent="-266700">
                <a:buFontTx/>
                <a:buChar char="•"/>
              </a:pPr>
              <a:r>
                <a:rPr lang="es-ES" sz="1200" b="1">
                  <a:latin typeface="Calibri" pitchFamily="34" charset="0"/>
                </a:rPr>
                <a:t>Identificar los </a:t>
              </a:r>
              <a:r>
                <a:rPr lang="es-ES" sz="1200" b="1" i="1">
                  <a:latin typeface="Calibri" pitchFamily="34" charset="0"/>
                </a:rPr>
                <a:t>aspectos positivos y negativos</a:t>
              </a:r>
              <a:r>
                <a:rPr lang="es-ES" sz="1200" b="1">
                  <a:latin typeface="Calibri" pitchFamily="34" charset="0"/>
                </a:rPr>
                <a:t> de los nuevos caminos</a:t>
              </a:r>
            </a:p>
          </p:txBody>
        </p:sp>
        <p:sp>
          <p:nvSpPr>
            <p:cNvPr id="12" name="11 Rectángulo"/>
            <p:cNvSpPr/>
            <p:nvPr/>
          </p:nvSpPr>
          <p:spPr>
            <a:xfrm>
              <a:off x="4926134" y="5114823"/>
              <a:ext cx="3239672" cy="646104"/>
            </a:xfrm>
            <a:prstGeom prst="rect">
              <a:avLst/>
            </a:prstGeom>
            <a:solidFill>
              <a:srgbClr val="4583BB"/>
            </a:solidFill>
          </p:spPr>
          <p:txBody>
            <a:bodyPr>
              <a:spAutoFit/>
            </a:bodyPr>
            <a:lstStyle/>
            <a:p>
              <a:pPr marL="266700" indent="-266700">
                <a:buFontTx/>
                <a:buChar char="•"/>
                <a:defRPr/>
              </a:pPr>
              <a:r>
                <a:rPr lang="es-ES" sz="1200" b="1" dirty="0">
                  <a:solidFill>
                    <a:schemeClr val="bg1"/>
                  </a:solidFill>
                  <a:latin typeface="Calibri" pitchFamily="34" charset="0"/>
                </a:rPr>
                <a:t>Identificar </a:t>
              </a:r>
              <a:r>
                <a:rPr lang="es-ES" sz="1200" b="1" i="1" dirty="0">
                  <a:solidFill>
                    <a:schemeClr val="bg1"/>
                  </a:solidFill>
                  <a:latin typeface="Calibri" pitchFamily="34" charset="0"/>
                </a:rPr>
                <a:t>estrategias</a:t>
              </a:r>
              <a:r>
                <a:rPr lang="es-ES" sz="1200" b="1" dirty="0">
                  <a:solidFill>
                    <a:schemeClr val="bg1"/>
                  </a:solidFill>
                  <a:latin typeface="Calibri" pitchFamily="34" charset="0"/>
                </a:rPr>
                <a:t> a poner en marcha</a:t>
              </a:r>
            </a:p>
            <a:p>
              <a:pPr marL="266700" indent="-266700">
                <a:buFontTx/>
                <a:buChar char="•"/>
                <a:defRPr/>
              </a:pPr>
              <a:r>
                <a:rPr lang="es-ES" sz="1200" b="1" dirty="0">
                  <a:solidFill>
                    <a:schemeClr val="bg1"/>
                  </a:solidFill>
                  <a:latin typeface="Calibri" pitchFamily="34" charset="0"/>
                </a:rPr>
                <a:t>Hacer </a:t>
              </a:r>
              <a:r>
                <a:rPr lang="es-ES" sz="1200" b="1" i="1" dirty="0">
                  <a:solidFill>
                    <a:schemeClr val="bg1"/>
                  </a:solidFill>
                  <a:latin typeface="Calibri" pitchFamily="34" charset="0"/>
                </a:rPr>
                <a:t>propuestas de evaluación</a:t>
              </a:r>
            </a:p>
            <a:p>
              <a:pPr marL="285750" indent="-285750">
                <a:buFont typeface="Arial" pitchFamily="34" charset="0"/>
                <a:buChar char="•"/>
                <a:defRPr/>
              </a:pPr>
              <a:r>
                <a:rPr lang="es-ES" sz="1200" b="1" i="1" dirty="0">
                  <a:solidFill>
                    <a:schemeClr val="bg1"/>
                  </a:solidFill>
                  <a:latin typeface="Calibri" pitchFamily="34" charset="0"/>
                </a:rPr>
                <a:t>Reflexionar</a:t>
              </a:r>
              <a:r>
                <a:rPr lang="es-ES" sz="1200" b="1" dirty="0">
                  <a:solidFill>
                    <a:schemeClr val="bg1"/>
                  </a:solidFill>
                  <a:latin typeface="Calibri" pitchFamily="34" charset="0"/>
                </a:rPr>
                <a:t> sobre temas teóricos</a:t>
              </a:r>
            </a:p>
          </p:txBody>
        </p:sp>
        <p:sp>
          <p:nvSpPr>
            <p:cNvPr id="8202" name="12 Rectángulo"/>
            <p:cNvSpPr>
              <a:spLocks noChangeArrowheads="1"/>
            </p:cNvSpPr>
            <p:nvPr/>
          </p:nvSpPr>
          <p:spPr bwMode="auto">
            <a:xfrm>
              <a:off x="1030907" y="4500124"/>
              <a:ext cx="1206100" cy="461665"/>
            </a:xfrm>
            <a:prstGeom prst="rect">
              <a:avLst/>
            </a:prstGeom>
            <a:solidFill>
              <a:srgbClr val="FF99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/>
            <a:p>
              <a:pPr algn="ctr"/>
              <a:r>
                <a:rPr lang="es-ES" sz="1200" b="1">
                  <a:latin typeface="Calibri" pitchFamily="34" charset="0"/>
                </a:rPr>
                <a:t>Trabajo individual</a:t>
              </a:r>
            </a:p>
          </p:txBody>
        </p:sp>
        <p:sp>
          <p:nvSpPr>
            <p:cNvPr id="8203" name="13 Rectángulo"/>
            <p:cNvSpPr>
              <a:spLocks noChangeArrowheads="1"/>
            </p:cNvSpPr>
            <p:nvPr/>
          </p:nvSpPr>
          <p:spPr bwMode="auto">
            <a:xfrm>
              <a:off x="6088956" y="5951716"/>
              <a:ext cx="1574600" cy="461665"/>
            </a:xfrm>
            <a:prstGeom prst="rect">
              <a:avLst/>
            </a:prstGeom>
            <a:solidFill>
              <a:srgbClr val="FF99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/>
            <a:p>
              <a:pPr algn="ctr"/>
              <a:r>
                <a:rPr lang="es-ES" sz="1200" b="1">
                  <a:latin typeface="Calibri" pitchFamily="34" charset="0"/>
                </a:rPr>
                <a:t>Puesta en común y análisis en gran grupo</a:t>
              </a:r>
            </a:p>
          </p:txBody>
        </p:sp>
        <p:sp>
          <p:nvSpPr>
            <p:cNvPr id="8204" name="14 Rectángulo"/>
            <p:cNvSpPr>
              <a:spLocks noChangeArrowheads="1"/>
            </p:cNvSpPr>
            <p:nvPr/>
          </p:nvSpPr>
          <p:spPr bwMode="auto">
            <a:xfrm>
              <a:off x="3075668" y="5309395"/>
              <a:ext cx="1166696" cy="646331"/>
            </a:xfrm>
            <a:prstGeom prst="rect">
              <a:avLst/>
            </a:prstGeom>
            <a:solidFill>
              <a:srgbClr val="4583BB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/>
            <a:p>
              <a:pPr algn="ctr"/>
              <a:r>
                <a:rPr lang="es-ES" sz="1200" b="1">
                  <a:solidFill>
                    <a:schemeClr val="bg1"/>
                  </a:solidFill>
                  <a:latin typeface="Calibri" pitchFamily="34" charset="0"/>
                </a:rPr>
                <a:t>Trabajo  en pequeños grupos</a:t>
              </a:r>
            </a:p>
          </p:txBody>
        </p:sp>
        <p:cxnSp>
          <p:nvCxnSpPr>
            <p:cNvPr id="3" name="2 Conector recto de flecha"/>
            <p:cNvCxnSpPr>
              <a:endCxn id="8202" idx="0"/>
            </p:cNvCxnSpPr>
            <p:nvPr/>
          </p:nvCxnSpPr>
          <p:spPr>
            <a:xfrm>
              <a:off x="1634080" y="4308383"/>
              <a:ext cx="0" cy="192085"/>
            </a:xfrm>
            <a:prstGeom prst="straightConnector1">
              <a:avLst/>
            </a:prstGeom>
            <a:ln w="15875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18 Conector recto de flecha"/>
            <p:cNvCxnSpPr/>
            <p:nvPr/>
          </p:nvCxnSpPr>
          <p:spPr>
            <a:xfrm>
              <a:off x="3635661" y="5122760"/>
              <a:ext cx="0" cy="192086"/>
            </a:xfrm>
            <a:prstGeom prst="straightConnector1">
              <a:avLst/>
            </a:prstGeom>
            <a:ln w="15875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19 Conector recto de flecha"/>
            <p:cNvCxnSpPr/>
            <p:nvPr/>
          </p:nvCxnSpPr>
          <p:spPr>
            <a:xfrm>
              <a:off x="6838826" y="5772039"/>
              <a:ext cx="0" cy="190498"/>
            </a:xfrm>
            <a:prstGeom prst="straightConnector1">
              <a:avLst/>
            </a:prstGeom>
            <a:ln w="15875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" name="5 Conector angular"/>
            <p:cNvCxnSpPr>
              <a:stCxn id="8199" idx="2"/>
              <a:endCxn id="8200" idx="1"/>
            </p:cNvCxnSpPr>
            <p:nvPr/>
          </p:nvCxnSpPr>
          <p:spPr>
            <a:xfrm rot="16200000" flipH="1">
              <a:off x="3284845" y="4373486"/>
              <a:ext cx="414333" cy="287300"/>
            </a:xfrm>
            <a:prstGeom prst="bentConnector2">
              <a:avLst/>
            </a:prstGeom>
            <a:ln w="127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23 Conector angular"/>
            <p:cNvCxnSpPr>
              <a:endCxn id="12" idx="1"/>
            </p:cNvCxnSpPr>
            <p:nvPr/>
          </p:nvCxnSpPr>
          <p:spPr>
            <a:xfrm rot="16200000" flipH="1">
              <a:off x="4651513" y="5164047"/>
              <a:ext cx="315909" cy="233333"/>
            </a:xfrm>
            <a:prstGeom prst="bentConnector2">
              <a:avLst/>
            </a:prstGeom>
            <a:ln w="127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7" name="16 CuadroTexto"/>
          <p:cNvSpPr txBox="1"/>
          <p:nvPr/>
        </p:nvSpPr>
        <p:spPr>
          <a:xfrm>
            <a:off x="4854837" y="132057"/>
            <a:ext cx="4043094" cy="461665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El Estudio de Casos: Tipología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281580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2000" fill="hold"/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2000" fill="hold"/>
                                        <p:tgtEl>
                                          <p:spTgt spid="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2000" fill="hold"/>
                                        <p:tgtEl>
                                          <p:spTgt spid="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1" dur="2000"/>
                                        <p:tgtEl>
                                          <p:spTgt spid="81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build="allAtOnce" autoUpdateAnimBg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9" name="Rectangle 3"/>
          <p:cNvSpPr>
            <a:spLocks noChangeArrowheads="1"/>
          </p:cNvSpPr>
          <p:nvPr/>
        </p:nvSpPr>
        <p:spPr bwMode="auto">
          <a:xfrm>
            <a:off x="1968500" y="1576388"/>
            <a:ext cx="6327775" cy="4256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5760" tIns="32880" rIns="65760" bIns="32880" anchor="ctr"/>
          <a:lstStyle/>
          <a:p>
            <a:endParaRPr lang="eu-ES" sz="1700">
              <a:latin typeface="Berlin Sans FB" pitchFamily="34" charset="0"/>
            </a:endParaRPr>
          </a:p>
        </p:txBody>
      </p:sp>
      <p:sp>
        <p:nvSpPr>
          <p:cNvPr id="9219" name="Rectangle 2"/>
          <p:cNvSpPr>
            <a:spLocks noChangeArrowheads="1"/>
          </p:cNvSpPr>
          <p:nvPr/>
        </p:nvSpPr>
        <p:spPr bwMode="auto">
          <a:xfrm>
            <a:off x="1814513" y="949325"/>
            <a:ext cx="6457950" cy="51990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5760" tIns="32880" rIns="65760" bIns="32880" anchor="ctr"/>
          <a:lstStyle/>
          <a:p>
            <a:pPr marL="252413">
              <a:buFontTx/>
              <a:buChar char="•"/>
            </a:pPr>
            <a:endParaRPr lang="es-ES" sz="1700" u="sng">
              <a:solidFill>
                <a:srgbClr val="000099"/>
              </a:solidFill>
              <a:latin typeface="Berlin Sans FB" pitchFamily="34" charset="0"/>
            </a:endParaRPr>
          </a:p>
          <a:p>
            <a:pPr marL="252413">
              <a:buFontTx/>
              <a:buChar char="•"/>
            </a:pPr>
            <a:endParaRPr lang="es-ES" sz="1700" u="sng">
              <a:solidFill>
                <a:srgbClr val="000099"/>
              </a:solidFill>
              <a:latin typeface="Berlin Sans FB" pitchFamily="34" charset="0"/>
            </a:endParaRPr>
          </a:p>
          <a:p>
            <a:pPr marL="252413">
              <a:buFontTx/>
              <a:buChar char="•"/>
            </a:pPr>
            <a:endParaRPr lang="es-ES" sz="1700" u="sng">
              <a:solidFill>
                <a:srgbClr val="000099"/>
              </a:solidFill>
              <a:latin typeface="Berlin Sans FB" pitchFamily="34" charset="0"/>
            </a:endParaRPr>
          </a:p>
          <a:p>
            <a:pPr marL="252413"/>
            <a:endParaRPr lang="es-ES" sz="1700" u="sng">
              <a:solidFill>
                <a:srgbClr val="000099"/>
              </a:solidFill>
              <a:latin typeface="Berlin Sans FB" pitchFamily="34" charset="0"/>
            </a:endParaRPr>
          </a:p>
          <a:p>
            <a:pPr marL="530225" lvl="1" indent="-203200"/>
            <a:endParaRPr lang="es-ES" sz="1700">
              <a:latin typeface="Berlin Sans FB" pitchFamily="34" charset="0"/>
            </a:endParaRPr>
          </a:p>
          <a:p>
            <a:pPr marL="530225" lvl="1" indent="-203200">
              <a:buFontTx/>
              <a:buChar char="•"/>
            </a:pPr>
            <a:endParaRPr lang="es-ES" sz="1700">
              <a:latin typeface="Berlin Sans FB" pitchFamily="34" charset="0"/>
            </a:endParaRPr>
          </a:p>
          <a:p>
            <a:pPr marL="530225" lvl="1" indent="-203200">
              <a:buFontTx/>
              <a:buChar char="•"/>
            </a:pPr>
            <a:endParaRPr lang="es-ES" sz="1700" u="sng">
              <a:latin typeface="Berlin Sans FB" pitchFamily="34" charset="0"/>
            </a:endParaRPr>
          </a:p>
        </p:txBody>
      </p:sp>
      <p:sp>
        <p:nvSpPr>
          <p:cNvPr id="9220" name="Text Box 6"/>
          <p:cNvSpPr txBox="1">
            <a:spLocks noChangeArrowheads="1"/>
          </p:cNvSpPr>
          <p:nvPr/>
        </p:nvSpPr>
        <p:spPr bwMode="auto">
          <a:xfrm>
            <a:off x="3049588" y="2189163"/>
            <a:ext cx="133350" cy="342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lIns="65306" tIns="32653" rIns="65306" bIns="32653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/>
            <a:endParaRPr lang="eu-ES"/>
          </a:p>
        </p:txBody>
      </p:sp>
      <p:sp>
        <p:nvSpPr>
          <p:cNvPr id="2" name="Rectangle 2"/>
          <p:cNvSpPr>
            <a:spLocks noChangeArrowheads="1"/>
          </p:cNvSpPr>
          <p:nvPr/>
        </p:nvSpPr>
        <p:spPr bwMode="auto">
          <a:xfrm>
            <a:off x="1223963" y="2773579"/>
            <a:ext cx="6726237" cy="2447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5760" tIns="32880" rIns="65760" bIns="32880" anchor="ctr"/>
          <a:lstStyle/>
          <a:p>
            <a:pPr marL="252413">
              <a:defRPr/>
            </a:pPr>
            <a:endParaRPr lang="es-ES" dirty="0">
              <a:latin typeface="Calibri" pitchFamily="34" charset="0"/>
            </a:endParaRPr>
          </a:p>
          <a:p>
            <a:pPr marL="815975" lvl="2" indent="-161925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Estudio de la situación</a:t>
            </a:r>
          </a:p>
          <a:p>
            <a:pPr marL="815975" lvl="2" indent="-161925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Seleccionar uno de los problemas detectados y realizar un ejercicio de representación de papeles</a:t>
            </a:r>
          </a:p>
          <a:p>
            <a:pPr marL="815975" lvl="2" indent="-161925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Reflexionar sobre el proceso:</a:t>
            </a:r>
          </a:p>
          <a:p>
            <a:pPr marL="1141413" lvl="3" indent="-161925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La resolución de la situación</a:t>
            </a:r>
          </a:p>
          <a:p>
            <a:pPr marL="1141413" lvl="3" indent="-161925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Las consecuencias de la toma de decisiones</a:t>
            </a:r>
          </a:p>
          <a:p>
            <a:pPr marL="1141413" lvl="3" indent="-161925">
              <a:buFontTx/>
              <a:buChar char="•"/>
              <a:defRPr/>
            </a:pPr>
            <a:r>
              <a:rPr lang="es-ES" dirty="0">
                <a:latin typeface="Calibri" pitchFamily="34" charset="0"/>
              </a:rPr>
              <a:t>Los temas implicados en las acciones llevadas a cabo</a:t>
            </a:r>
          </a:p>
          <a:p>
            <a:pPr marL="979488" lvl="3">
              <a:defRPr/>
            </a:pPr>
            <a:endParaRPr lang="es-ES" dirty="0">
              <a:latin typeface="Calibri" pitchFamily="34" charset="0"/>
            </a:endParaRPr>
          </a:p>
        </p:txBody>
      </p:sp>
      <p:sp>
        <p:nvSpPr>
          <p:cNvPr id="9" name="Rectangle 2"/>
          <p:cNvSpPr>
            <a:spLocks noChangeArrowheads="1"/>
          </p:cNvSpPr>
          <p:nvPr/>
        </p:nvSpPr>
        <p:spPr bwMode="auto">
          <a:xfrm>
            <a:off x="684213" y="1333655"/>
            <a:ext cx="7265987" cy="171101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5760" tIns="32880" rIns="65760" bIns="32880" anchor="ctr"/>
          <a:lstStyle/>
          <a:p>
            <a:pPr marL="253970">
              <a:defRPr/>
            </a:pPr>
            <a:r>
              <a:rPr lang="es-ES" b="1" dirty="0">
                <a:latin typeface="Calibri" pitchFamily="34" charset="0"/>
              </a:rPr>
              <a:t>3.- Casos centrados en la simulación: </a:t>
            </a:r>
          </a:p>
          <a:p>
            <a:pPr marL="498869" indent="-244899">
              <a:defRPr/>
            </a:pPr>
            <a:endParaRPr lang="es-ES" dirty="0">
              <a:latin typeface="Calibri" pitchFamily="34" charset="0"/>
            </a:endParaRPr>
          </a:p>
          <a:p>
            <a:pPr marL="252413">
              <a:defRPr/>
            </a:pPr>
            <a:r>
              <a:rPr lang="es-ES" dirty="0">
                <a:latin typeface="Calibri" pitchFamily="34" charset="0"/>
              </a:rPr>
              <a:t>Se busca que  los participantes se coloquen dentro de la situación, que participen activamente y tomen parte de la dramatización de la situación.</a:t>
            </a:r>
          </a:p>
        </p:txBody>
      </p:sp>
      <p:sp>
        <p:nvSpPr>
          <p:cNvPr id="8" name="7 CuadroTexto"/>
          <p:cNvSpPr txBox="1"/>
          <p:nvPr/>
        </p:nvSpPr>
        <p:spPr>
          <a:xfrm>
            <a:off x="4869970" y="132058"/>
            <a:ext cx="4043094" cy="461665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El Estudio de Casos: Tipología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102102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9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" name="18 Grupo"/>
          <p:cNvGrpSpPr/>
          <p:nvPr/>
        </p:nvGrpSpPr>
        <p:grpSpPr>
          <a:xfrm>
            <a:off x="1195418" y="1549419"/>
            <a:ext cx="2625956" cy="1051405"/>
            <a:chOff x="4851400" y="2014479"/>
            <a:chExt cx="3551735" cy="1606094"/>
          </a:xfrm>
        </p:grpSpPr>
        <p:sp>
          <p:nvSpPr>
            <p:cNvPr id="20" name="19 Rectángulo"/>
            <p:cNvSpPr/>
            <p:nvPr/>
          </p:nvSpPr>
          <p:spPr>
            <a:xfrm>
              <a:off x="4864101" y="2426358"/>
              <a:ext cx="3459708" cy="564180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en-US" dirty="0" err="1">
                  <a:latin typeface="Berlin Sans FB" panose="020E0602020502020306" pitchFamily="34" charset="0"/>
                </a:rPr>
                <a:t>Desarrollo</a:t>
              </a:r>
              <a:r>
                <a:rPr lang="en-US" dirty="0">
                  <a:latin typeface="Berlin Sans FB" panose="020E0602020502020306" pitchFamily="34" charset="0"/>
                </a:rPr>
                <a:t> de un </a:t>
              </a:r>
              <a:r>
                <a:rPr lang="en-US" dirty="0" err="1">
                  <a:latin typeface="Berlin Sans FB" panose="020E0602020502020306" pitchFamily="34" charset="0"/>
                </a:rPr>
                <a:t>Caso</a:t>
              </a:r>
              <a:endParaRPr lang="es-ES" dirty="0">
                <a:latin typeface="Berlin Sans FB" panose="020E0602020502020306" pitchFamily="34" charset="0"/>
              </a:endParaRPr>
            </a:p>
          </p:txBody>
        </p:sp>
        <p:grpSp>
          <p:nvGrpSpPr>
            <p:cNvPr id="21" name="Group 112"/>
            <p:cNvGrpSpPr/>
            <p:nvPr/>
          </p:nvGrpSpPr>
          <p:grpSpPr>
            <a:xfrm>
              <a:off x="4851400" y="2014479"/>
              <a:ext cx="3551735" cy="1606094"/>
              <a:chOff x="0" y="0"/>
              <a:chExt cx="3551734" cy="1272265"/>
            </a:xfrm>
          </p:grpSpPr>
          <p:sp>
            <p:nvSpPr>
              <p:cNvPr id="22" name="Shape 106"/>
              <p:cNvSpPr/>
              <p:nvPr/>
            </p:nvSpPr>
            <p:spPr>
              <a:xfrm flipV="1">
                <a:off x="12699" y="1133"/>
                <a:ext cx="2" cy="1270001"/>
              </a:xfrm>
              <a:prstGeom prst="line">
                <a:avLst/>
              </a:prstGeom>
              <a:noFill/>
              <a:ln w="25400" cap="flat">
                <a:solidFill>
                  <a:schemeClr val="accent2"/>
                </a:solidFill>
                <a:prstDash val="sysDot"/>
                <a:miter lim="400000"/>
              </a:ln>
              <a:effectLst/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endParaRPr/>
              </a:p>
            </p:txBody>
          </p:sp>
          <p:sp>
            <p:nvSpPr>
              <p:cNvPr id="23" name="Shape 107"/>
              <p:cNvSpPr/>
              <p:nvPr/>
            </p:nvSpPr>
            <p:spPr>
              <a:xfrm flipV="1">
                <a:off x="3529650" y="1133"/>
                <a:ext cx="1" cy="1270001"/>
              </a:xfrm>
              <a:prstGeom prst="line">
                <a:avLst/>
              </a:prstGeom>
              <a:noFill/>
              <a:ln w="25400" cap="flat">
                <a:solidFill>
                  <a:schemeClr val="accent2"/>
                </a:solidFill>
                <a:prstDash val="sysDot"/>
                <a:miter lim="400000"/>
              </a:ln>
              <a:effectLst/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endParaRPr/>
              </a:p>
            </p:txBody>
          </p:sp>
          <p:sp>
            <p:nvSpPr>
              <p:cNvPr id="24" name="Shape 108"/>
              <p:cNvSpPr/>
              <p:nvPr/>
            </p:nvSpPr>
            <p:spPr>
              <a:xfrm>
                <a:off x="0" y="0"/>
                <a:ext cx="338635" cy="0"/>
              </a:xfrm>
              <a:prstGeom prst="line">
                <a:avLst/>
              </a:prstGeom>
              <a:noFill/>
              <a:ln w="25400" cap="flat">
                <a:solidFill>
                  <a:schemeClr val="accent2"/>
                </a:solidFill>
                <a:prstDash val="sysDot"/>
                <a:miter lim="400000"/>
              </a:ln>
              <a:effectLst>
                <a:outerShdw blurRad="381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endParaRPr/>
              </a:p>
            </p:txBody>
          </p:sp>
          <p:sp>
            <p:nvSpPr>
              <p:cNvPr id="25" name="Shape 109"/>
              <p:cNvSpPr/>
              <p:nvPr/>
            </p:nvSpPr>
            <p:spPr>
              <a:xfrm>
                <a:off x="0" y="1272265"/>
                <a:ext cx="338635" cy="1"/>
              </a:xfrm>
              <a:prstGeom prst="line">
                <a:avLst/>
              </a:prstGeom>
              <a:noFill/>
              <a:ln w="25400" cap="flat">
                <a:solidFill>
                  <a:schemeClr val="accent2"/>
                </a:solidFill>
                <a:prstDash val="sysDot"/>
                <a:miter lim="400000"/>
              </a:ln>
              <a:effectLst>
                <a:outerShdw blurRad="381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endParaRPr/>
              </a:p>
            </p:txBody>
          </p:sp>
          <p:sp>
            <p:nvSpPr>
              <p:cNvPr id="26" name="Shape 110"/>
              <p:cNvSpPr/>
              <p:nvPr/>
            </p:nvSpPr>
            <p:spPr>
              <a:xfrm>
                <a:off x="3213100" y="0"/>
                <a:ext cx="338635" cy="0"/>
              </a:xfrm>
              <a:prstGeom prst="line">
                <a:avLst/>
              </a:prstGeom>
              <a:noFill/>
              <a:ln w="25400" cap="flat">
                <a:solidFill>
                  <a:schemeClr val="accent2"/>
                </a:solidFill>
                <a:prstDash val="sysDot"/>
                <a:miter lim="400000"/>
              </a:ln>
              <a:effectLst>
                <a:outerShdw blurRad="381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endParaRPr/>
              </a:p>
            </p:txBody>
          </p:sp>
          <p:sp>
            <p:nvSpPr>
              <p:cNvPr id="27" name="Shape 111"/>
              <p:cNvSpPr/>
              <p:nvPr/>
            </p:nvSpPr>
            <p:spPr>
              <a:xfrm>
                <a:off x="3213100" y="1272265"/>
                <a:ext cx="338635" cy="1"/>
              </a:xfrm>
              <a:prstGeom prst="line">
                <a:avLst/>
              </a:prstGeom>
              <a:noFill/>
              <a:ln w="25400" cap="flat">
                <a:solidFill>
                  <a:schemeClr val="accent2"/>
                </a:solidFill>
                <a:prstDash val="sysDot"/>
                <a:miter lim="400000"/>
              </a:ln>
              <a:effectLst>
                <a:outerShdw blurRad="381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endParaRPr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9983659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093" name="Rectangle 5"/>
          <p:cNvSpPr>
            <a:spLocks noChangeArrowheads="1"/>
          </p:cNvSpPr>
          <p:nvPr/>
        </p:nvSpPr>
        <p:spPr bwMode="auto">
          <a:xfrm>
            <a:off x="648935" y="1132763"/>
            <a:ext cx="6696546" cy="521152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9CA76C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marL="355600">
              <a:buFontTx/>
              <a:buChar char="•"/>
            </a:pPr>
            <a:r>
              <a:rPr lang="es-ES" sz="1800" dirty="0">
                <a:latin typeface="Berlin Sans FB" pitchFamily="34" charset="0"/>
              </a:rPr>
              <a:t> </a:t>
            </a:r>
            <a:r>
              <a:rPr lang="es-ES" sz="1800" b="1" dirty="0">
                <a:latin typeface="Calibri" pitchFamily="34" charset="0"/>
              </a:rPr>
              <a:t>En función de la realidad que simulan:</a:t>
            </a:r>
          </a:p>
          <a:p>
            <a:pPr marL="712788" lvl="1" indent="11113"/>
            <a:r>
              <a:rPr lang="es-ES" sz="1800" b="1" dirty="0">
                <a:latin typeface="Calibri" pitchFamily="34" charset="0"/>
              </a:rPr>
              <a:t> 	</a:t>
            </a:r>
            <a:r>
              <a:rPr lang="es-ES" sz="1800" dirty="0">
                <a:latin typeface="Calibri" pitchFamily="34" charset="0"/>
              </a:rPr>
              <a:t>- casos verdaderos,</a:t>
            </a:r>
          </a:p>
          <a:p>
            <a:pPr marL="712788" lvl="1" indent="11113"/>
            <a:r>
              <a:rPr lang="es-ES" sz="1800" dirty="0">
                <a:latin typeface="Calibri" pitchFamily="34" charset="0"/>
              </a:rPr>
              <a:t> 	- casos simulados,</a:t>
            </a:r>
          </a:p>
          <a:p>
            <a:pPr marL="712788" lvl="1" indent="11113"/>
            <a:r>
              <a:rPr lang="es-ES" sz="1800" dirty="0">
                <a:latin typeface="Calibri" pitchFamily="34" charset="0"/>
              </a:rPr>
              <a:t>	- casos ficticios.</a:t>
            </a:r>
          </a:p>
          <a:p>
            <a:pPr marL="355600">
              <a:buFontTx/>
              <a:buChar char="•"/>
            </a:pPr>
            <a:r>
              <a:rPr lang="es-ES" sz="1800" b="1" dirty="0">
                <a:latin typeface="Calibri" pitchFamily="34" charset="0"/>
              </a:rPr>
              <a:t> En función de la sistematicidad de su uso:</a:t>
            </a:r>
          </a:p>
          <a:p>
            <a:pPr marL="712788" lvl="1" indent="11113"/>
            <a:r>
              <a:rPr lang="es-ES" sz="1800" b="1" dirty="0">
                <a:latin typeface="Calibri" pitchFamily="34" charset="0"/>
              </a:rPr>
              <a:t>	</a:t>
            </a:r>
            <a:r>
              <a:rPr lang="es-ES" sz="1800" dirty="0">
                <a:latin typeface="Calibri" pitchFamily="34" charset="0"/>
              </a:rPr>
              <a:t>- casos aislados,</a:t>
            </a:r>
          </a:p>
          <a:p>
            <a:pPr marL="712788" lvl="1" indent="11113"/>
            <a:r>
              <a:rPr lang="es-ES" sz="1800" dirty="0">
                <a:latin typeface="Calibri" pitchFamily="34" charset="0"/>
              </a:rPr>
              <a:t>	- casos integrados.</a:t>
            </a:r>
          </a:p>
          <a:p>
            <a:pPr marL="355600">
              <a:buFontTx/>
              <a:buChar char="•"/>
            </a:pPr>
            <a:r>
              <a:rPr lang="es-ES" sz="1800" b="1" dirty="0">
                <a:latin typeface="Calibri" pitchFamily="34" charset="0"/>
              </a:rPr>
              <a:t> En función de la experiencia de referencia:</a:t>
            </a:r>
          </a:p>
          <a:p>
            <a:pPr marL="712788" lvl="1" indent="11113"/>
            <a:r>
              <a:rPr lang="es-ES" sz="1800" b="1" dirty="0">
                <a:latin typeface="Calibri" pitchFamily="34" charset="0"/>
              </a:rPr>
              <a:t>	</a:t>
            </a:r>
            <a:r>
              <a:rPr lang="es-ES" sz="1800" dirty="0">
                <a:latin typeface="Calibri" pitchFamily="34" charset="0"/>
              </a:rPr>
              <a:t>- casos no </a:t>
            </a:r>
            <a:r>
              <a:rPr lang="es-ES" sz="1800" dirty="0" err="1">
                <a:latin typeface="Calibri" pitchFamily="34" charset="0"/>
              </a:rPr>
              <a:t>experienciados</a:t>
            </a:r>
            <a:r>
              <a:rPr lang="es-ES" sz="1800" dirty="0">
                <a:latin typeface="Calibri" pitchFamily="34" charset="0"/>
              </a:rPr>
              <a:t> por los alumnos,</a:t>
            </a:r>
          </a:p>
          <a:p>
            <a:pPr marL="712788" lvl="1" indent="11113"/>
            <a:r>
              <a:rPr lang="es-ES" sz="1800" dirty="0">
                <a:latin typeface="Calibri" pitchFamily="34" charset="0"/>
              </a:rPr>
              <a:t>	- casos vividos por los alumnos.</a:t>
            </a:r>
          </a:p>
          <a:p>
            <a:pPr marL="355600">
              <a:buFontTx/>
              <a:buChar char="•"/>
            </a:pPr>
            <a:r>
              <a:rPr lang="es-ES" sz="1800" b="1" dirty="0">
                <a:latin typeface="Calibri" pitchFamily="34" charset="0"/>
              </a:rPr>
              <a:t> En función del foco de atención:</a:t>
            </a:r>
          </a:p>
          <a:p>
            <a:pPr marL="712788" lvl="1" indent="11113"/>
            <a:r>
              <a:rPr lang="es-ES" sz="1800" b="1" dirty="0">
                <a:latin typeface="Calibri" pitchFamily="34" charset="0"/>
              </a:rPr>
              <a:t>	- </a:t>
            </a:r>
            <a:r>
              <a:rPr lang="es-ES" sz="1800" dirty="0">
                <a:latin typeface="Calibri" pitchFamily="34" charset="0"/>
              </a:rPr>
              <a:t>casos problema o casos decisión,</a:t>
            </a:r>
          </a:p>
          <a:p>
            <a:pPr marL="712788" lvl="1" indent="11113"/>
            <a:r>
              <a:rPr lang="es-ES" sz="1800" dirty="0">
                <a:latin typeface="Calibri" pitchFamily="34" charset="0"/>
              </a:rPr>
              <a:t>	- casos ilustración,</a:t>
            </a:r>
          </a:p>
          <a:p>
            <a:pPr marL="712788" lvl="1" indent="11113"/>
            <a:r>
              <a:rPr lang="es-ES" sz="1800" dirty="0">
                <a:latin typeface="Calibri" pitchFamily="34" charset="0"/>
              </a:rPr>
              <a:t>	- casos evaluación.</a:t>
            </a:r>
          </a:p>
          <a:p>
            <a:pPr marL="355600">
              <a:buFontTx/>
              <a:buChar char="•"/>
            </a:pPr>
            <a:r>
              <a:rPr lang="es-ES" sz="1800" b="1" dirty="0">
                <a:latin typeface="Calibri" pitchFamily="34" charset="0"/>
              </a:rPr>
              <a:t> En función del tipo de actividad requerida al estudiante:</a:t>
            </a:r>
          </a:p>
          <a:p>
            <a:pPr marL="712788" lvl="1" indent="11113"/>
            <a:r>
              <a:rPr lang="es-ES" sz="1800" dirty="0">
                <a:latin typeface="Calibri" pitchFamily="34" charset="0"/>
              </a:rPr>
              <a:t>	- casos cerrados, </a:t>
            </a:r>
          </a:p>
          <a:p>
            <a:pPr marL="712788" lvl="1" indent="11113"/>
            <a:r>
              <a:rPr lang="es-ES" sz="1800" dirty="0">
                <a:latin typeface="Calibri" pitchFamily="34" charset="0"/>
              </a:rPr>
              <a:t>	- casos abiertos.</a:t>
            </a:r>
            <a:r>
              <a:rPr lang="es-ES" sz="1800" dirty="0">
                <a:latin typeface="Berlin Sans FB" pitchFamily="34" charset="0"/>
              </a:rPr>
              <a:t>					</a:t>
            </a:r>
          </a:p>
          <a:p>
            <a:pPr marL="712788" lvl="1" indent="11113" algn="r"/>
            <a:r>
              <a:rPr lang="es-ES" sz="1400" dirty="0">
                <a:latin typeface="Calibri" pitchFamily="34" charset="0"/>
              </a:rPr>
              <a:t>(Aznar, 1995)</a:t>
            </a:r>
          </a:p>
        </p:txBody>
      </p:sp>
      <p:grpSp>
        <p:nvGrpSpPr>
          <p:cNvPr id="6" name="4 Grupo"/>
          <p:cNvGrpSpPr>
            <a:grpSpLocks/>
          </p:cNvGrpSpPr>
          <p:nvPr/>
        </p:nvGrpSpPr>
        <p:grpSpPr bwMode="auto">
          <a:xfrm>
            <a:off x="7375178" y="4400219"/>
            <a:ext cx="782240" cy="524106"/>
            <a:chOff x="7938640" y="4777122"/>
            <a:chExt cx="1007101" cy="597475"/>
          </a:xfrm>
        </p:grpSpPr>
        <p:pic>
          <p:nvPicPr>
            <p:cNvPr id="7" name="Picture 5" descr="C:\Program Files (x86)\Microsoft Office\MEDIA\CAGCAT10\j0293236.wmf">
              <a:hlinkClick r:id="rId2"/>
            </p:cNvPr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163014" y="4797153"/>
              <a:ext cx="782727" cy="57744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8" name="6 CuadroTexto">
              <a:hlinkClick r:id="rId2"/>
            </p:cNvPr>
            <p:cNvSpPr txBox="1">
              <a:spLocks noChangeArrowheads="1"/>
            </p:cNvSpPr>
            <p:nvPr/>
          </p:nvSpPr>
          <p:spPr bwMode="auto">
            <a:xfrm>
              <a:off x="7938640" y="4777122"/>
              <a:ext cx="449784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  <a:cs typeface="Arial" charset="0"/>
                </a:defRPr>
              </a:lvl9pPr>
            </a:lstStyle>
            <a:p>
              <a:pPr algn="ctr" eaLnBrk="1" hangingPunct="1"/>
              <a:r>
                <a:rPr lang="es-ES" sz="2800" b="1" dirty="0"/>
                <a:t>+</a:t>
              </a:r>
              <a:endParaRPr lang="eu-ES" sz="2800" b="1" dirty="0"/>
            </a:p>
          </p:txBody>
        </p:sp>
      </p:grpSp>
      <p:sp>
        <p:nvSpPr>
          <p:cNvPr id="9" name="8 CuadroTexto"/>
          <p:cNvSpPr txBox="1"/>
          <p:nvPr/>
        </p:nvSpPr>
        <p:spPr>
          <a:xfrm>
            <a:off x="4897266" y="138927"/>
            <a:ext cx="4043094" cy="461665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El Estudio de Casos: Tipología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755898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2000"/>
                                        <p:tgtEl>
                                          <p:spTgt spid="8909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0" dur="2000"/>
                                        <p:tgtEl>
                                          <p:spTgt spid="8909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3" dur="2000"/>
                                        <p:tgtEl>
                                          <p:spTgt spid="8909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6" dur="2000"/>
                                        <p:tgtEl>
                                          <p:spTgt spid="8909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1" dur="2000"/>
                                        <p:tgtEl>
                                          <p:spTgt spid="8909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4" dur="2000"/>
                                        <p:tgtEl>
                                          <p:spTgt spid="8909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7" dur="2000"/>
                                        <p:tgtEl>
                                          <p:spTgt spid="8909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2" dur="2000"/>
                                        <p:tgtEl>
                                          <p:spTgt spid="8909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5" dur="2000"/>
                                        <p:tgtEl>
                                          <p:spTgt spid="8909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8" dur="2000"/>
                                        <p:tgtEl>
                                          <p:spTgt spid="8909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3" dur="2000"/>
                                        <p:tgtEl>
                                          <p:spTgt spid="8909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6" dur="2000"/>
                                        <p:tgtEl>
                                          <p:spTgt spid="8909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9" dur="2000"/>
                                        <p:tgtEl>
                                          <p:spTgt spid="8909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2" dur="2000"/>
                                        <p:tgtEl>
                                          <p:spTgt spid="8909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7" dur="2000"/>
                                        <p:tgtEl>
                                          <p:spTgt spid="8909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60" dur="2000"/>
                                        <p:tgtEl>
                                          <p:spTgt spid="8909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1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63" dur="2000"/>
                                        <p:tgtEl>
                                          <p:spTgt spid="8909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4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09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66" dur="2000"/>
                                        <p:tgtEl>
                                          <p:spTgt spid="89093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7" fill="hold">
                            <p:stCondLst>
                              <p:cond delay="2000"/>
                            </p:stCondLst>
                            <p:childTnLst>
                              <p:par>
                                <p:cTn id="68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9093" grpId="0" build="p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522" name="Rectangle 2"/>
          <p:cNvSpPr>
            <a:spLocks noChangeArrowheads="1"/>
          </p:cNvSpPr>
          <p:nvPr/>
        </p:nvSpPr>
        <p:spPr bwMode="auto">
          <a:xfrm>
            <a:off x="1361940" y="778351"/>
            <a:ext cx="6884988" cy="554461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5760" tIns="32880" rIns="65760" bIns="32880" anchor="ctr"/>
          <a:lstStyle/>
          <a:p>
            <a:pPr marL="1141413" lvl="3" indent="-161925">
              <a:buFontTx/>
              <a:buChar char="•"/>
            </a:pPr>
            <a:r>
              <a:rPr lang="es-ES" b="1" u="sng" dirty="0">
                <a:latin typeface="Calibri" pitchFamily="34" charset="0"/>
              </a:rPr>
              <a:t>ANTES DEL PROCESO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Elaborar el caso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Motivar  tanto el análisis como la toma de decisiones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Proporcionar el caso a analizar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Facilitar el proceso de estructuración de un caso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Determinar claramente el problema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Analizar sus causas y consecuencias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Determinar las posibles alternativas de acción </a:t>
            </a:r>
          </a:p>
          <a:p>
            <a:pPr marL="1468438" lvl="4" indent="-161925"/>
            <a:endParaRPr lang="es-ES" dirty="0">
              <a:latin typeface="Calibri" pitchFamily="34" charset="0"/>
            </a:endParaRPr>
          </a:p>
          <a:p>
            <a:pPr marL="1141413" lvl="3" indent="-161925">
              <a:buFontTx/>
              <a:buChar char="•"/>
            </a:pPr>
            <a:r>
              <a:rPr lang="es-ES" b="1" u="sng" dirty="0">
                <a:latin typeface="Calibri" pitchFamily="34" charset="0"/>
              </a:rPr>
              <a:t>DURANTE EL PROCESO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Formular buenas preguntas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Hacer que todos participen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Evitar exponer las propias opiniones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Administrar el uso del tiempo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Ofrecer información adicional</a:t>
            </a:r>
          </a:p>
          <a:p>
            <a:pPr marL="1468438" lvl="4" indent="-161925"/>
            <a:endParaRPr lang="es-ES" dirty="0">
              <a:latin typeface="Calibri" pitchFamily="34" charset="0"/>
            </a:endParaRPr>
          </a:p>
          <a:p>
            <a:pPr marL="1141413" lvl="3" indent="-161925">
              <a:buFontTx/>
              <a:buChar char="•"/>
            </a:pPr>
            <a:r>
              <a:rPr lang="es-ES" b="1" u="sng" dirty="0">
                <a:latin typeface="Calibri" pitchFamily="34" charset="0"/>
              </a:rPr>
              <a:t>DESPUES DEL PROCESO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Sintetizar, reformular y promover la reflexión</a:t>
            </a:r>
          </a:p>
          <a:p>
            <a:pPr marL="1306513" lvl="4" algn="r"/>
            <a:r>
              <a:rPr lang="es-ES" sz="1400" dirty="0">
                <a:latin typeface="Calibri" pitchFamily="34" charset="0"/>
              </a:rPr>
              <a:t>(ITESM)</a:t>
            </a:r>
          </a:p>
        </p:txBody>
      </p:sp>
      <p:sp>
        <p:nvSpPr>
          <p:cNvPr id="4" name="3 CuadroTexto"/>
          <p:cNvSpPr txBox="1"/>
          <p:nvPr/>
        </p:nvSpPr>
        <p:spPr>
          <a:xfrm>
            <a:off x="4146638" y="111632"/>
            <a:ext cx="4777270" cy="461665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El Estudio de Casos: Rol del docente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8762294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1075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1075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7522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522" name="Rectangle 2"/>
          <p:cNvSpPr>
            <a:spLocks noChangeArrowheads="1"/>
          </p:cNvSpPr>
          <p:nvPr/>
        </p:nvSpPr>
        <p:spPr bwMode="auto">
          <a:xfrm>
            <a:off x="1211808" y="873456"/>
            <a:ext cx="6884988" cy="53036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5760" tIns="32880" rIns="65760" bIns="32880" anchor="ctr"/>
          <a:lstStyle/>
          <a:p>
            <a:pPr marL="1141413" lvl="3" indent="-161925">
              <a:buFontTx/>
              <a:buChar char="•"/>
            </a:pPr>
            <a:r>
              <a:rPr lang="es-ES" b="1" u="sng" dirty="0">
                <a:latin typeface="Calibri" pitchFamily="34" charset="0"/>
              </a:rPr>
              <a:t>ANTES DEL PROCESO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Entender y asimilar el método del caso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Tener conocimientos previos sobre el tema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Trabajar individualmente y en equipo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Formular preguntas relevantes para la solución del caso </a:t>
            </a:r>
          </a:p>
          <a:p>
            <a:pPr marL="1468438" lvl="4" indent="-161925"/>
            <a:endParaRPr lang="es-ES" dirty="0">
              <a:latin typeface="Calibri" pitchFamily="34" charset="0"/>
            </a:endParaRPr>
          </a:p>
          <a:p>
            <a:pPr marL="1141413" lvl="3" indent="-161925">
              <a:buFontTx/>
              <a:buChar char="•"/>
            </a:pPr>
            <a:r>
              <a:rPr lang="es-ES" b="1" u="sng" dirty="0">
                <a:latin typeface="Calibri" pitchFamily="34" charset="0"/>
              </a:rPr>
              <a:t>DURANTE EL PROCESO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Participar mediante la expresión de sus opiniones, juicios, hechos y posibles soluciones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Escuchar atenta y abiertamente las opiniones de los demás</a:t>
            </a:r>
          </a:p>
          <a:p>
            <a:pPr marL="1468438" lvl="4" indent="-161925"/>
            <a:endParaRPr lang="es-ES" dirty="0">
              <a:latin typeface="Calibri" pitchFamily="34" charset="0"/>
            </a:endParaRPr>
          </a:p>
          <a:p>
            <a:pPr marL="1141413" lvl="3" indent="-161925">
              <a:buFontTx/>
              <a:buChar char="•"/>
            </a:pPr>
            <a:r>
              <a:rPr lang="es-ES" b="1" u="sng" dirty="0">
                <a:latin typeface="Calibri" pitchFamily="34" charset="0"/>
              </a:rPr>
              <a:t>DESPUES DEL PROCESO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Llegar a un consenso global</a:t>
            </a:r>
          </a:p>
          <a:p>
            <a:pPr marL="1468438" lvl="4" indent="-161925">
              <a:buFontTx/>
              <a:buChar char="•"/>
            </a:pPr>
            <a:r>
              <a:rPr lang="es-ES" dirty="0">
                <a:latin typeface="Calibri" pitchFamily="34" charset="0"/>
              </a:rPr>
              <a:t>Reflexionar sobre el aprendizaje logrado</a:t>
            </a:r>
          </a:p>
          <a:p>
            <a:pPr marL="1306513" lvl="4"/>
            <a:endParaRPr lang="es-ES" u="sng" dirty="0">
              <a:latin typeface="Calibri" pitchFamily="34" charset="0"/>
            </a:endParaRPr>
          </a:p>
          <a:p>
            <a:pPr marL="1306513" lvl="4" algn="r"/>
            <a:r>
              <a:rPr lang="es-ES" sz="1400" dirty="0">
                <a:latin typeface="Calibri" pitchFamily="34" charset="0"/>
              </a:rPr>
              <a:t>(ITESM)</a:t>
            </a:r>
          </a:p>
        </p:txBody>
      </p:sp>
      <p:sp>
        <p:nvSpPr>
          <p:cNvPr id="5" name="4 CuadroTexto"/>
          <p:cNvSpPr txBox="1"/>
          <p:nvPr/>
        </p:nvSpPr>
        <p:spPr>
          <a:xfrm>
            <a:off x="4010161" y="132058"/>
            <a:ext cx="4841390" cy="461665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El Estudio de Casos: Rol del alumno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867596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5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1075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1075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7522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7" name="Rectangle 7"/>
          <p:cNvSpPr>
            <a:spLocks noChangeArrowheads="1"/>
          </p:cNvSpPr>
          <p:nvPr/>
        </p:nvSpPr>
        <p:spPr bwMode="auto">
          <a:xfrm>
            <a:off x="539750" y="980629"/>
            <a:ext cx="8280400" cy="554471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9CA76C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marL="342900" indent="-342900">
              <a:lnSpc>
                <a:spcPct val="160000"/>
              </a:lnSpc>
              <a:spcBef>
                <a:spcPct val="20000"/>
              </a:spcBef>
            </a:pPr>
            <a:r>
              <a:rPr lang="es-ES" sz="2200" b="1" dirty="0">
                <a:latin typeface="Calibri" pitchFamily="34" charset="0"/>
                <a:cs typeface="Times New Roman" pitchFamily="18" charset="0"/>
              </a:rPr>
              <a:t>El trabajo con Casos permite:</a:t>
            </a:r>
          </a:p>
          <a:p>
            <a:pPr marL="342900" indent="-342900">
              <a:lnSpc>
                <a:spcPct val="160000"/>
              </a:lnSpc>
              <a:spcBef>
                <a:spcPct val="20000"/>
              </a:spcBef>
              <a:buFontTx/>
              <a:buChar char="•"/>
            </a:pPr>
            <a:r>
              <a:rPr lang="es-ES" b="1" dirty="0">
                <a:latin typeface="Calibri" pitchFamily="34" charset="0"/>
              </a:rPr>
              <a:t>Desarrollar actitudes y habilidades cognitivas y procedimentales, a través del análisis, interpretación y evaluación de una situación o problema preferentemente real.</a:t>
            </a:r>
          </a:p>
          <a:p>
            <a:pPr marL="342900" indent="-342900">
              <a:lnSpc>
                <a:spcPct val="160000"/>
              </a:lnSpc>
              <a:spcBef>
                <a:spcPct val="20000"/>
              </a:spcBef>
              <a:buFontTx/>
              <a:buChar char="•"/>
            </a:pPr>
            <a:r>
              <a:rPr lang="es-ES" b="1" dirty="0">
                <a:latin typeface="Calibri" pitchFamily="34" charset="0"/>
              </a:rPr>
              <a:t>Un alto grado de integración en/con la realidad a través de materiales sacados del mundo real.</a:t>
            </a:r>
          </a:p>
          <a:p>
            <a:pPr marL="342900" indent="-342900">
              <a:lnSpc>
                <a:spcPct val="160000"/>
              </a:lnSpc>
              <a:spcBef>
                <a:spcPct val="20000"/>
              </a:spcBef>
              <a:buFontTx/>
              <a:buChar char="•"/>
            </a:pPr>
            <a:r>
              <a:rPr lang="es-ES" b="1" dirty="0">
                <a:latin typeface="Calibri" pitchFamily="34" charset="0"/>
              </a:rPr>
              <a:t>Impulsar actividades de aprendizaje participativo.</a:t>
            </a:r>
          </a:p>
          <a:p>
            <a:pPr marL="342900" indent="-342900">
              <a:lnSpc>
                <a:spcPct val="160000"/>
              </a:lnSpc>
              <a:spcBef>
                <a:spcPct val="20000"/>
              </a:spcBef>
              <a:buFontTx/>
              <a:buChar char="•"/>
            </a:pPr>
            <a:r>
              <a:rPr lang="es-ES" b="1" dirty="0">
                <a:latin typeface="Calibri" pitchFamily="34" charset="0"/>
              </a:rPr>
              <a:t>Ayudar a los estudiantes a valorar la importancia del transfer de aprendizaje desde los escenarios académicos (la clase) a los escenarios profesionales (el trabajo en la vida real).</a:t>
            </a:r>
          </a:p>
          <a:p>
            <a:pPr marL="342900" indent="-342900">
              <a:lnSpc>
                <a:spcPct val="160000"/>
              </a:lnSpc>
              <a:spcBef>
                <a:spcPct val="20000"/>
              </a:spcBef>
              <a:buFontTx/>
              <a:buChar char="•"/>
            </a:pPr>
            <a:r>
              <a:rPr lang="es-ES" b="1" dirty="0">
                <a:latin typeface="Calibri" pitchFamily="34" charset="0"/>
              </a:rPr>
              <a:t>…</a:t>
            </a:r>
          </a:p>
        </p:txBody>
      </p:sp>
      <p:sp>
        <p:nvSpPr>
          <p:cNvPr id="4" name="3 CuadroTexto"/>
          <p:cNvSpPr txBox="1"/>
          <p:nvPr/>
        </p:nvSpPr>
        <p:spPr>
          <a:xfrm>
            <a:off x="4367283" y="132058"/>
            <a:ext cx="4619791" cy="830997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El Estudio de Casos: Caracterización de la estrategia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040107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hlinkClick r:id="rId2"/>
          </p:cNvPr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679" t="13963" r="66643" b="14963"/>
          <a:stretch/>
        </p:blipFill>
        <p:spPr bwMode="auto">
          <a:xfrm>
            <a:off x="2987675" y="4415678"/>
            <a:ext cx="1183836" cy="161807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" name="1 Grupo"/>
          <p:cNvGrpSpPr/>
          <p:nvPr/>
        </p:nvGrpSpPr>
        <p:grpSpPr>
          <a:xfrm>
            <a:off x="721503" y="1170384"/>
            <a:ext cx="1882775" cy="1106488"/>
            <a:chOff x="1042988" y="1196975"/>
            <a:chExt cx="1882775" cy="1106488"/>
          </a:xfrm>
        </p:grpSpPr>
        <p:sp>
          <p:nvSpPr>
            <p:cNvPr id="11268" name="Rectangle 14"/>
            <p:cNvSpPr>
              <a:spLocks noChangeArrowheads="1"/>
            </p:cNvSpPr>
            <p:nvPr/>
          </p:nvSpPr>
          <p:spPr bwMode="auto">
            <a:xfrm>
              <a:off x="1042988" y="1196975"/>
              <a:ext cx="1189037" cy="40005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s-ES" sz="2000" b="1" dirty="0">
                  <a:solidFill>
                    <a:srgbClr val="808000"/>
                  </a:solidFill>
                  <a:latin typeface="Calibri" pitchFamily="34" charset="0"/>
                </a:rPr>
                <a:t>Erga FP</a:t>
              </a:r>
            </a:p>
          </p:txBody>
        </p:sp>
        <p:pic>
          <p:nvPicPr>
            <p:cNvPr id="11269" name="13 Imagen" descr="Portada: Erga FP. Prevención de riesgos laborales para trabajadores jóvenes. Casos prácticos y actividades didácticas">
              <a:hlinkClick r:id="rId4"/>
            </p:cNvPr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041525" y="1196975"/>
              <a:ext cx="884238" cy="11064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3" name="2 Grupo"/>
          <p:cNvGrpSpPr/>
          <p:nvPr/>
        </p:nvGrpSpPr>
        <p:grpSpPr>
          <a:xfrm>
            <a:off x="2373660" y="2163911"/>
            <a:ext cx="5499100" cy="727075"/>
            <a:chOff x="2987675" y="2205038"/>
            <a:chExt cx="5499100" cy="727075"/>
          </a:xfrm>
        </p:grpSpPr>
        <p:pic>
          <p:nvPicPr>
            <p:cNvPr id="11270" name="16 Imagen">
              <a:hlinkClick r:id="rId6"/>
            </p:cNvPr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19449" r="29807" b="64867"/>
            <a:stretch>
              <a:fillRect/>
            </a:stretch>
          </p:blipFill>
          <p:spPr bwMode="auto">
            <a:xfrm>
              <a:off x="4572000" y="2205038"/>
              <a:ext cx="3914775" cy="71913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1271" name="Rectangle 14"/>
            <p:cNvSpPr>
              <a:spLocks noChangeArrowheads="1"/>
            </p:cNvSpPr>
            <p:nvPr/>
          </p:nvSpPr>
          <p:spPr bwMode="auto">
            <a:xfrm>
              <a:off x="2987675" y="2532063"/>
              <a:ext cx="1584325" cy="40005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r">
                <a:spcBef>
                  <a:spcPct val="50000"/>
                </a:spcBef>
              </a:pPr>
              <a:r>
                <a:rPr lang="es-ES" sz="2000" b="1" dirty="0" err="1">
                  <a:solidFill>
                    <a:srgbClr val="808000"/>
                  </a:solidFill>
                  <a:latin typeface="Calibri" pitchFamily="34" charset="0"/>
                </a:rPr>
                <a:t>PennState</a:t>
              </a:r>
              <a:endParaRPr lang="es-ES" sz="2000" b="1" dirty="0">
                <a:solidFill>
                  <a:srgbClr val="808000"/>
                </a:solidFill>
                <a:latin typeface="Calibri" pitchFamily="34" charset="0"/>
              </a:endParaRPr>
            </a:p>
          </p:txBody>
        </p:sp>
      </p:grpSp>
      <p:grpSp>
        <p:nvGrpSpPr>
          <p:cNvPr id="4" name="3 Grupo"/>
          <p:cNvGrpSpPr/>
          <p:nvPr/>
        </p:nvGrpSpPr>
        <p:grpSpPr>
          <a:xfrm>
            <a:off x="473649" y="3153023"/>
            <a:ext cx="5238750" cy="708025"/>
            <a:chOff x="658813" y="3314700"/>
            <a:chExt cx="5238750" cy="708025"/>
          </a:xfrm>
        </p:grpSpPr>
        <p:pic>
          <p:nvPicPr>
            <p:cNvPr id="11272" name="19 Imagen">
              <a:hlinkClick r:id="rId8"/>
            </p:cNvPr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7636" t="18507" r="14816" b="68317"/>
            <a:stretch>
              <a:fillRect/>
            </a:stretch>
          </p:blipFill>
          <p:spPr bwMode="auto">
            <a:xfrm>
              <a:off x="658813" y="3389313"/>
              <a:ext cx="3651250" cy="56038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1273" name="Rectangle 14"/>
            <p:cNvSpPr>
              <a:spLocks noChangeArrowheads="1"/>
            </p:cNvSpPr>
            <p:nvPr/>
          </p:nvSpPr>
          <p:spPr bwMode="auto">
            <a:xfrm>
              <a:off x="4313238" y="3314700"/>
              <a:ext cx="1584325" cy="70802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s-ES" sz="2000" b="1">
                  <a:solidFill>
                    <a:srgbClr val="808000"/>
                  </a:solidFill>
                  <a:latin typeface="Calibri" pitchFamily="34" charset="0"/>
                </a:rPr>
                <a:t>Junta Castilla La Mancha</a:t>
              </a:r>
            </a:p>
          </p:txBody>
        </p:sp>
      </p:grpSp>
      <p:grpSp>
        <p:nvGrpSpPr>
          <p:cNvPr id="5" name="4 Grupo"/>
          <p:cNvGrpSpPr/>
          <p:nvPr/>
        </p:nvGrpSpPr>
        <p:grpSpPr>
          <a:xfrm>
            <a:off x="4810224" y="4205589"/>
            <a:ext cx="3981450" cy="1887707"/>
            <a:chOff x="4518522" y="4449593"/>
            <a:chExt cx="3981450" cy="1887707"/>
          </a:xfrm>
        </p:grpSpPr>
        <p:pic>
          <p:nvPicPr>
            <p:cNvPr id="11274" name="21 Imagen">
              <a:hlinkClick r:id="rId10"/>
            </p:cNvPr>
            <p:cNvPicPr>
              <a:picLocks noChangeAspect="1" noChangeArrowheads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2698" t="15372" r="13580" b="41026"/>
            <a:stretch>
              <a:fillRect/>
            </a:stretch>
          </p:blipFill>
          <p:spPr bwMode="auto">
            <a:xfrm>
              <a:off x="4518522" y="5013325"/>
              <a:ext cx="3981450" cy="13239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1275" name="Rectangle 14"/>
            <p:cNvSpPr>
              <a:spLocks noChangeArrowheads="1"/>
            </p:cNvSpPr>
            <p:nvPr/>
          </p:nvSpPr>
          <p:spPr bwMode="auto">
            <a:xfrm>
              <a:off x="4844853" y="4449593"/>
              <a:ext cx="1584325" cy="40005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r">
                <a:spcBef>
                  <a:spcPct val="50000"/>
                </a:spcBef>
              </a:pPr>
              <a:r>
                <a:rPr lang="es-ES" sz="2000" b="1" dirty="0" err="1">
                  <a:solidFill>
                    <a:srgbClr val="808000"/>
                  </a:solidFill>
                  <a:latin typeface="Calibri" pitchFamily="34" charset="0"/>
                </a:rPr>
                <a:t>InnoBasque</a:t>
              </a:r>
              <a:endParaRPr lang="es-ES" sz="2000" b="1" dirty="0">
                <a:solidFill>
                  <a:srgbClr val="808000"/>
                </a:solidFill>
                <a:latin typeface="Calibri" pitchFamily="34" charset="0"/>
              </a:endParaRPr>
            </a:p>
          </p:txBody>
        </p:sp>
      </p:grpSp>
      <p:grpSp>
        <p:nvGrpSpPr>
          <p:cNvPr id="7" name="6 Grupo"/>
          <p:cNvGrpSpPr/>
          <p:nvPr/>
        </p:nvGrpSpPr>
        <p:grpSpPr>
          <a:xfrm>
            <a:off x="145558" y="4040552"/>
            <a:ext cx="3143552" cy="2334890"/>
            <a:chOff x="145558" y="4149080"/>
            <a:chExt cx="2915191" cy="2268768"/>
          </a:xfrm>
        </p:grpSpPr>
        <p:sp>
          <p:nvSpPr>
            <p:cNvPr id="11276" name="Rectangle 14"/>
            <p:cNvSpPr>
              <a:spLocks noChangeArrowheads="1"/>
            </p:cNvSpPr>
            <p:nvPr/>
          </p:nvSpPr>
          <p:spPr bwMode="auto">
            <a:xfrm>
              <a:off x="827435" y="4149080"/>
              <a:ext cx="1584325" cy="40005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s-ES" sz="2000" b="1" dirty="0">
                  <a:solidFill>
                    <a:srgbClr val="808000"/>
                  </a:solidFill>
                  <a:latin typeface="Calibri" pitchFamily="34" charset="0"/>
                </a:rPr>
                <a:t>Libros</a:t>
              </a:r>
            </a:p>
          </p:txBody>
        </p:sp>
        <p:pic>
          <p:nvPicPr>
            <p:cNvPr id="17" name="16 Imagen" descr="http://ecx.images-amazon.com/images/I/41DGeI802GL._SL500_AA300_.jpg"/>
            <p:cNvPicPr/>
            <p:nvPr/>
          </p:nvPicPr>
          <p:blipFill rotWithShape="1"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7825" r="18429"/>
            <a:stretch/>
          </p:blipFill>
          <p:spPr bwMode="auto">
            <a:xfrm rot="528658">
              <a:off x="1085690" y="4678018"/>
              <a:ext cx="1103630" cy="1731645"/>
            </a:xfrm>
            <a:prstGeom prst="rect">
              <a:avLst/>
            </a:prstGeom>
            <a:noFill/>
            <a:ln>
              <a:noFill/>
            </a:ln>
            <a:extLst>
              <a:ext uri="{53640926-AAD7-44D8-BBD7-CCE9431645EC}">
                <a14:shadowObscured xmlns:a14="http://schemas.microsoft.com/office/drawing/2010/main"/>
              </a:ext>
            </a:extLst>
          </p:spPr>
        </p:pic>
        <p:pic>
          <p:nvPicPr>
            <p:cNvPr id="18" name="17 Imagen" descr="Portada de Controversias tecnocientíficas"/>
            <p:cNvPicPr/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21100496">
              <a:off x="145558" y="4724374"/>
              <a:ext cx="1151890" cy="1638935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0" name="19 Imagen" descr="Portada de 15 casos de éxito probado"/>
            <p:cNvPicPr/>
            <p:nvPr/>
          </p:nvPicPr>
          <p:blipFill>
            <a:blip r:embed="rId1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50870">
              <a:off x="2106344" y="4925598"/>
              <a:ext cx="954405" cy="1492250"/>
            </a:xfrm>
            <a:prstGeom prst="rect">
              <a:avLst/>
            </a:prstGeom>
            <a:noFill/>
            <a:ln>
              <a:noFill/>
            </a:ln>
          </p:spPr>
        </p:pic>
      </p:grpSp>
      <p:grpSp>
        <p:nvGrpSpPr>
          <p:cNvPr id="8" name="7 Grupo"/>
          <p:cNvGrpSpPr/>
          <p:nvPr/>
        </p:nvGrpSpPr>
        <p:grpSpPr>
          <a:xfrm>
            <a:off x="4310063" y="1136938"/>
            <a:ext cx="3514129" cy="707886"/>
            <a:chOff x="4310063" y="915986"/>
            <a:chExt cx="3514129" cy="707886"/>
          </a:xfrm>
        </p:grpSpPr>
        <p:pic>
          <p:nvPicPr>
            <p:cNvPr id="6" name="Picture 2">
              <a:hlinkClick r:id="rId15"/>
            </p:cNvPr>
            <p:cNvPicPr>
              <a:picLocks noChangeAspect="1" noChangeArrowheads="1"/>
            </p:cNvPicPr>
            <p:nvPr/>
          </p:nvPicPr>
          <p:blipFill>
            <a:blip r:embed="rId1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300192" y="915987"/>
              <a:ext cx="1524000" cy="5619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3" name="Rectangle 14">
              <a:hlinkClick r:id="rId15"/>
            </p:cNvPr>
            <p:cNvSpPr>
              <a:spLocks noChangeArrowheads="1"/>
            </p:cNvSpPr>
            <p:nvPr/>
          </p:nvSpPr>
          <p:spPr bwMode="auto">
            <a:xfrm>
              <a:off x="4310063" y="915986"/>
              <a:ext cx="1949690" cy="707886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square">
              <a:spAutoFit/>
            </a:bodyPr>
            <a:lstStyle/>
            <a:p>
              <a:pPr algn="r">
                <a:spcBef>
                  <a:spcPct val="50000"/>
                </a:spcBef>
              </a:pPr>
              <a:r>
                <a:rPr lang="es-ES" sz="2000" b="1" dirty="0">
                  <a:solidFill>
                    <a:srgbClr val="808000"/>
                  </a:solidFill>
                  <a:latin typeface="Calibri" pitchFamily="34" charset="0"/>
                </a:rPr>
                <a:t>Universidades Catalanas</a:t>
              </a:r>
            </a:p>
          </p:txBody>
        </p:sp>
      </p:grpSp>
      <p:sp>
        <p:nvSpPr>
          <p:cNvPr id="24" name="23 CuadroTexto"/>
          <p:cNvSpPr txBox="1"/>
          <p:nvPr/>
        </p:nvSpPr>
        <p:spPr>
          <a:xfrm>
            <a:off x="3322303" y="132058"/>
            <a:ext cx="5583580" cy="461665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El Estudio de Casos: Direcciones de interés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3235488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2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7" dur="2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2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7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2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5" dur="2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11 CuadroTexto"/>
          <p:cNvSpPr txBox="1"/>
          <p:nvPr/>
        </p:nvSpPr>
        <p:spPr>
          <a:xfrm>
            <a:off x="1043608" y="1196752"/>
            <a:ext cx="184731" cy="141577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s-CO" sz="3200" b="1" dirty="0"/>
          </a:p>
          <a:p>
            <a:endParaRPr lang="es-CO" dirty="0"/>
          </a:p>
          <a:p>
            <a:endParaRPr lang="es-CO" dirty="0"/>
          </a:p>
          <a:p>
            <a:endParaRPr lang="es-CO" dirty="0"/>
          </a:p>
        </p:txBody>
      </p:sp>
      <p:sp>
        <p:nvSpPr>
          <p:cNvPr id="5" name="Marcador de fecha 3"/>
          <p:cNvSpPr>
            <a:spLocks noGrp="1"/>
          </p:cNvSpPr>
          <p:nvPr>
            <p:ph type="dt" sz="half" idx="4294967295"/>
          </p:nvPr>
        </p:nvSpPr>
        <p:spPr>
          <a:xfrm>
            <a:off x="-1" y="6431506"/>
            <a:ext cx="849264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r>
              <a:rPr lang="es-ES_tradnl" dirty="0"/>
              <a:t>eastigarraga@mondragon.edu											Bogotá Junio -2013</a:t>
            </a:r>
          </a:p>
        </p:txBody>
      </p:sp>
      <p:grpSp>
        <p:nvGrpSpPr>
          <p:cNvPr id="4" name="3 Grupo"/>
          <p:cNvGrpSpPr/>
          <p:nvPr/>
        </p:nvGrpSpPr>
        <p:grpSpPr>
          <a:xfrm>
            <a:off x="4788024" y="1227786"/>
            <a:ext cx="4104258" cy="4793502"/>
            <a:chOff x="4788024" y="1227786"/>
            <a:chExt cx="4104258" cy="4793502"/>
          </a:xfrm>
        </p:grpSpPr>
        <p:sp>
          <p:nvSpPr>
            <p:cNvPr id="6" name="Rectangle 5"/>
            <p:cNvSpPr>
              <a:spLocks noChangeArrowheads="1"/>
            </p:cNvSpPr>
            <p:nvPr/>
          </p:nvSpPr>
          <p:spPr bwMode="auto">
            <a:xfrm>
              <a:off x="4932040" y="1994370"/>
              <a:ext cx="3960242" cy="402691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9CA76C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pPr marL="342900" indent="-342900">
                <a:lnSpc>
                  <a:spcPct val="160000"/>
                </a:lnSpc>
                <a:spcBef>
                  <a:spcPct val="20000"/>
                </a:spcBef>
                <a:buFontTx/>
                <a:buChar char="•"/>
              </a:pPr>
              <a:r>
                <a:rPr lang="es-ES" sz="2000" b="1" dirty="0">
                  <a:latin typeface="Calibri" pitchFamily="34" charset="0"/>
                </a:rPr>
                <a:t>En cuanto a la metodología</a:t>
              </a:r>
            </a:p>
            <a:p>
              <a:pPr marL="342900" indent="-342900">
                <a:lnSpc>
                  <a:spcPct val="160000"/>
                </a:lnSpc>
                <a:spcBef>
                  <a:spcPct val="20000"/>
                </a:spcBef>
                <a:buFontTx/>
                <a:buChar char="•"/>
              </a:pPr>
              <a:endParaRPr lang="es-ES" sz="2000" b="1" dirty="0">
                <a:latin typeface="Calibri" pitchFamily="34" charset="0"/>
              </a:endParaRPr>
            </a:p>
            <a:p>
              <a:pPr marL="342900" indent="-342900">
                <a:lnSpc>
                  <a:spcPct val="160000"/>
                </a:lnSpc>
                <a:spcBef>
                  <a:spcPct val="20000"/>
                </a:spcBef>
                <a:buFontTx/>
                <a:buChar char="•"/>
              </a:pPr>
              <a:r>
                <a:rPr lang="es-ES" sz="2000" b="1" dirty="0">
                  <a:latin typeface="Calibri" pitchFamily="34" charset="0"/>
                </a:rPr>
                <a:t>En cuanto al material, organización, espacios…</a:t>
              </a:r>
            </a:p>
            <a:p>
              <a:pPr marL="342900" indent="-342900">
                <a:lnSpc>
                  <a:spcPct val="160000"/>
                </a:lnSpc>
                <a:spcBef>
                  <a:spcPct val="20000"/>
                </a:spcBef>
                <a:buFontTx/>
                <a:buChar char="•"/>
              </a:pPr>
              <a:endParaRPr lang="es-ES" sz="2000" b="1" dirty="0">
                <a:latin typeface="Calibri" pitchFamily="34" charset="0"/>
              </a:endParaRPr>
            </a:p>
            <a:p>
              <a:pPr marL="342900" indent="-342900">
                <a:lnSpc>
                  <a:spcPct val="160000"/>
                </a:lnSpc>
                <a:spcBef>
                  <a:spcPct val="20000"/>
                </a:spcBef>
                <a:buFontTx/>
                <a:buChar char="•"/>
              </a:pPr>
              <a:r>
                <a:rPr lang="es-ES" sz="2000" b="1" dirty="0">
                  <a:latin typeface="Calibri" pitchFamily="34" charset="0"/>
                </a:rPr>
                <a:t>En cuanto al alumno y al profesor</a:t>
              </a:r>
              <a:endParaRPr lang="es-ES" b="1" dirty="0">
                <a:latin typeface="Calibri" pitchFamily="34" charset="0"/>
              </a:endParaRPr>
            </a:p>
            <a:p>
              <a:pPr marL="342900" indent="-342900">
                <a:lnSpc>
                  <a:spcPct val="160000"/>
                </a:lnSpc>
                <a:spcBef>
                  <a:spcPct val="20000"/>
                </a:spcBef>
              </a:pPr>
              <a:endParaRPr lang="es-ES" sz="2000" b="1" dirty="0">
                <a:solidFill>
                  <a:srgbClr val="03646A"/>
                </a:solidFill>
              </a:endParaRPr>
            </a:p>
          </p:txBody>
        </p:sp>
        <p:sp>
          <p:nvSpPr>
            <p:cNvPr id="8" name="7 Rectángulo"/>
            <p:cNvSpPr/>
            <p:nvPr/>
          </p:nvSpPr>
          <p:spPr>
            <a:xfrm>
              <a:off x="4788024" y="1227786"/>
              <a:ext cx="3007490" cy="40011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s-ES" sz="2000" b="1" dirty="0">
                  <a:solidFill>
                    <a:srgbClr val="0070C0"/>
                  </a:solidFill>
                  <a:latin typeface="Calibri" panose="020F0502020204030204" pitchFamily="34" charset="0"/>
                </a:rPr>
                <a:t>Fortalezas en su aplicación</a:t>
              </a:r>
            </a:p>
          </p:txBody>
        </p:sp>
      </p:grpSp>
      <p:grpSp>
        <p:nvGrpSpPr>
          <p:cNvPr id="3" name="2 Grupo"/>
          <p:cNvGrpSpPr/>
          <p:nvPr/>
        </p:nvGrpSpPr>
        <p:grpSpPr>
          <a:xfrm>
            <a:off x="317575" y="1223493"/>
            <a:ext cx="4398243" cy="4792265"/>
            <a:chOff x="317575" y="1223493"/>
            <a:chExt cx="4398243" cy="4792265"/>
          </a:xfrm>
        </p:grpSpPr>
        <p:sp>
          <p:nvSpPr>
            <p:cNvPr id="2" name="1 Rectángulo"/>
            <p:cNvSpPr/>
            <p:nvPr/>
          </p:nvSpPr>
          <p:spPr>
            <a:xfrm>
              <a:off x="317575" y="1223493"/>
              <a:ext cx="3192734" cy="40011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s-ES" sz="2000" b="1" dirty="0">
                  <a:solidFill>
                    <a:srgbClr val="0070C0"/>
                  </a:solidFill>
                  <a:latin typeface="Calibri" panose="020F0502020204030204" pitchFamily="34" charset="0"/>
                </a:rPr>
                <a:t>Dificultades en su aplicación</a:t>
              </a:r>
            </a:p>
          </p:txBody>
        </p:sp>
        <p:sp>
          <p:nvSpPr>
            <p:cNvPr id="10" name="Rectangle 5"/>
            <p:cNvSpPr>
              <a:spLocks noChangeArrowheads="1"/>
            </p:cNvSpPr>
            <p:nvPr/>
          </p:nvSpPr>
          <p:spPr bwMode="auto">
            <a:xfrm>
              <a:off x="755576" y="1988840"/>
              <a:ext cx="3960242" cy="402691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9CA76C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pPr marL="342900" indent="-342900">
                <a:lnSpc>
                  <a:spcPct val="160000"/>
                </a:lnSpc>
                <a:spcBef>
                  <a:spcPct val="20000"/>
                </a:spcBef>
                <a:buFontTx/>
                <a:buChar char="•"/>
              </a:pPr>
              <a:r>
                <a:rPr lang="es-ES" sz="2000" b="1" dirty="0">
                  <a:latin typeface="Calibri" pitchFamily="34" charset="0"/>
                </a:rPr>
                <a:t>En cuanto a la metodología</a:t>
              </a:r>
            </a:p>
            <a:p>
              <a:pPr marL="342900" indent="-342900">
                <a:lnSpc>
                  <a:spcPct val="160000"/>
                </a:lnSpc>
                <a:spcBef>
                  <a:spcPct val="20000"/>
                </a:spcBef>
                <a:buFontTx/>
                <a:buChar char="•"/>
              </a:pPr>
              <a:endParaRPr lang="es-ES" sz="2000" b="1" dirty="0">
                <a:latin typeface="Calibri" pitchFamily="34" charset="0"/>
              </a:endParaRPr>
            </a:p>
            <a:p>
              <a:pPr marL="342900" indent="-342900">
                <a:lnSpc>
                  <a:spcPct val="160000"/>
                </a:lnSpc>
                <a:spcBef>
                  <a:spcPct val="20000"/>
                </a:spcBef>
                <a:buFontTx/>
                <a:buChar char="•"/>
              </a:pPr>
              <a:r>
                <a:rPr lang="es-ES" sz="2000" b="1" dirty="0">
                  <a:latin typeface="Calibri" pitchFamily="34" charset="0"/>
                </a:rPr>
                <a:t>En cuanto al material, organización, espacios…</a:t>
              </a:r>
            </a:p>
            <a:p>
              <a:pPr marL="342900" indent="-342900">
                <a:lnSpc>
                  <a:spcPct val="160000"/>
                </a:lnSpc>
                <a:spcBef>
                  <a:spcPct val="20000"/>
                </a:spcBef>
                <a:buFontTx/>
                <a:buChar char="•"/>
              </a:pPr>
              <a:endParaRPr lang="es-ES" sz="2000" b="1" dirty="0">
                <a:latin typeface="Calibri" pitchFamily="34" charset="0"/>
              </a:endParaRPr>
            </a:p>
            <a:p>
              <a:pPr marL="342900" indent="-342900">
                <a:lnSpc>
                  <a:spcPct val="160000"/>
                </a:lnSpc>
                <a:spcBef>
                  <a:spcPct val="20000"/>
                </a:spcBef>
                <a:buFontTx/>
                <a:buChar char="•"/>
              </a:pPr>
              <a:r>
                <a:rPr lang="es-ES" sz="2000" b="1" dirty="0">
                  <a:latin typeface="Calibri" pitchFamily="34" charset="0"/>
                </a:rPr>
                <a:t>En cuanto al alumno y al profesor</a:t>
              </a:r>
              <a:endParaRPr lang="es-ES" b="1" dirty="0">
                <a:latin typeface="Calibri" pitchFamily="34" charset="0"/>
              </a:endParaRPr>
            </a:p>
            <a:p>
              <a:pPr marL="342900" indent="-342900">
                <a:lnSpc>
                  <a:spcPct val="160000"/>
                </a:lnSpc>
                <a:spcBef>
                  <a:spcPct val="20000"/>
                </a:spcBef>
              </a:pPr>
              <a:endParaRPr lang="es-ES" sz="2000" b="1" dirty="0">
                <a:solidFill>
                  <a:srgbClr val="03646A"/>
                </a:solidFill>
              </a:endParaRPr>
            </a:p>
          </p:txBody>
        </p:sp>
      </p:grpSp>
      <p:sp>
        <p:nvSpPr>
          <p:cNvPr id="11" name="10 CuadroTexto"/>
          <p:cNvSpPr txBox="1"/>
          <p:nvPr/>
        </p:nvSpPr>
        <p:spPr>
          <a:xfrm>
            <a:off x="6189298" y="152575"/>
            <a:ext cx="2702984" cy="461665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El Estudio de Casos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796491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2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12 Tabla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310369123"/>
              </p:ext>
            </p:extLst>
          </p:nvPr>
        </p:nvGraphicFramePr>
        <p:xfrm>
          <a:off x="66560" y="742600"/>
          <a:ext cx="9036496" cy="53136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104256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93224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solidFill>
                            <a:schemeClr val="tx1"/>
                          </a:solidFill>
                        </a:rPr>
                        <a:t>DISEÑANDO EL CASO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solidFill>
                            <a:schemeClr val="tx1"/>
                          </a:solidFill>
                        </a:rPr>
                        <a:t>Comentarios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s-ES" sz="1200" b="1" dirty="0"/>
                        <a:t>1) Hacer grupos de 3-4 personas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s-ES" sz="1200" dirty="0"/>
                        <a:t>Pueden ser de un solo Módulo, d</a:t>
                      </a:r>
                      <a:r>
                        <a:rPr lang="es-ES" sz="1200" baseline="0" dirty="0"/>
                        <a:t>e varios, </a:t>
                      </a:r>
                      <a:r>
                        <a:rPr lang="es-ES" sz="1200" baseline="0" dirty="0" err="1"/>
                        <a:t>interciclos</a:t>
                      </a:r>
                      <a:r>
                        <a:rPr lang="es-ES" sz="1200" baseline="0" dirty="0"/>
                        <a:t>…</a:t>
                      </a:r>
                      <a:endParaRPr lang="es-ES" sz="12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s-ES" sz="1200" b="1" dirty="0"/>
                        <a:t>2) Seleccionar una</a:t>
                      </a:r>
                      <a:r>
                        <a:rPr lang="es-ES" sz="1200" b="1" baseline="0" dirty="0"/>
                        <a:t> temática significativa para ser abordada como un Caso</a:t>
                      </a:r>
                      <a:endParaRPr lang="es-ES" sz="1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s-ES" sz="1200" dirty="0"/>
                        <a:t>Un tema, una situación… sobre</a:t>
                      </a:r>
                      <a:r>
                        <a:rPr lang="es-ES" sz="1200" baseline="0" dirty="0"/>
                        <a:t> los que queremos que nuestros alumnos/as aprendan.</a:t>
                      </a:r>
                      <a:endParaRPr lang="es-ES" sz="12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s-ES" sz="1200" b="1" dirty="0"/>
                        <a:t>3) De</a:t>
                      </a:r>
                      <a:r>
                        <a:rPr lang="es-ES" sz="1200" b="1" baseline="0" dirty="0"/>
                        <a:t> forma cíclica (ida y vuelta) nos planteamos tanto los Resultados de Aprendizaje que queremos lograr como buscamos información significativa para desarrollar la “narrativa” del Caso</a:t>
                      </a:r>
                      <a:endParaRPr lang="es-ES" sz="1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s-ES" sz="1200" dirty="0"/>
                        <a:t>En una primera aproximación,</a:t>
                      </a:r>
                      <a:r>
                        <a:rPr lang="es-ES" sz="1200" baseline="0" dirty="0"/>
                        <a:t> nos planteamos qué  Resultados de Aprendizaje podrían lograrse con el estudio del Caso. Buscamos información suficiente para plantear el Caso (luego, no hay porqué entregársela toda a los y las alumnas).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s-ES" sz="1200" b="1" dirty="0"/>
                        <a:t>4) Realizamos</a:t>
                      </a:r>
                      <a:r>
                        <a:rPr lang="es-ES" sz="1200" b="1" baseline="0" dirty="0"/>
                        <a:t> una aproximación a la dinámica que se va a seguir en el desarrollo del Caso</a:t>
                      </a:r>
                      <a:endParaRPr lang="es-ES" sz="1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s-ES" sz="1200" baseline="0" dirty="0"/>
                        <a:t>Deberemos ir avanzando en la dinámica a seguir en el aula: presentación del Caso, agrupamiento de alumnos/as, duración estimada (y sus fases), materiales que les vamos a entregar, preguntas que se van a plantear -o temas que deberán abordar-…</a:t>
                      </a:r>
                    </a:p>
                    <a:p>
                      <a:r>
                        <a:rPr lang="es-ES" sz="1200" baseline="0" dirty="0"/>
                        <a:t>También es el momento para ir anticipando los “entregables” del proceso, así como la evaluación que se va a realizar</a:t>
                      </a:r>
                      <a:endParaRPr lang="es-ES" sz="12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s-ES" sz="1200" b="1" dirty="0"/>
                        <a:t>5) Concretamos</a:t>
                      </a:r>
                      <a:r>
                        <a:rPr lang="es-ES" sz="1200" b="1" baseline="0" dirty="0"/>
                        <a:t> todo lo anterior en una Guía</a:t>
                      </a:r>
                      <a:endParaRPr lang="es-ES" sz="12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s-ES" sz="1200" dirty="0"/>
                        <a:t>La Guía, puede estar estructurada en base</a:t>
                      </a:r>
                      <a:r>
                        <a:rPr lang="es-ES" sz="1200" baseline="0" dirty="0"/>
                        <a:t> a preguntas, o bien a tareas a realizar, que guíen el análisis sobre los temas que hemos considerado de interés.</a:t>
                      </a:r>
                    </a:p>
                    <a:p>
                      <a:r>
                        <a:rPr lang="es-ES" sz="1200" baseline="0" dirty="0"/>
                        <a:t>La Guía debería tener, como mínimo los siguientes apartados:</a:t>
                      </a:r>
                    </a:p>
                    <a:p>
                      <a:pPr marL="742950" lvl="1" indent="-285750">
                        <a:buFontTx/>
                        <a:buChar char="-"/>
                      </a:pPr>
                      <a:r>
                        <a:rPr lang="es-ES" sz="1200" baseline="0" dirty="0"/>
                        <a:t>Título / Objeto de Análisis</a:t>
                      </a:r>
                    </a:p>
                    <a:p>
                      <a:pPr marL="742950" lvl="1" indent="-285750">
                        <a:buFontTx/>
                        <a:buChar char="-"/>
                      </a:pPr>
                      <a:r>
                        <a:rPr lang="es-ES" sz="1200" baseline="0" dirty="0"/>
                        <a:t>Grupo al que va dirigida la propuesta de trabajo</a:t>
                      </a:r>
                    </a:p>
                    <a:p>
                      <a:pPr marL="742950" lvl="1" indent="-285750">
                        <a:buFontTx/>
                        <a:buChar char="-"/>
                      </a:pPr>
                      <a:r>
                        <a:rPr lang="es-ES" sz="1200" baseline="0" dirty="0"/>
                        <a:t>Resultados de Aprendizaje (relativos tanto a competencias específicas como a competencias transversales)</a:t>
                      </a:r>
                    </a:p>
                    <a:p>
                      <a:pPr marL="742950" lvl="1" indent="-285750">
                        <a:buFontTx/>
                        <a:buChar char="-"/>
                      </a:pPr>
                      <a:r>
                        <a:rPr lang="es-ES" sz="1200" baseline="0" dirty="0"/>
                        <a:t>Duración de la actividad y dinámica (incluida la agrupación de alumnos) a seguir</a:t>
                      </a:r>
                    </a:p>
                    <a:p>
                      <a:pPr marL="742950" lvl="1" indent="-285750">
                        <a:buFontTx/>
                        <a:buChar char="-"/>
                      </a:pPr>
                      <a:r>
                        <a:rPr lang="es-ES" sz="1200" baseline="0" dirty="0"/>
                        <a:t>Preguntas / Tareas a desarrollar en el contexto del análisis</a:t>
                      </a:r>
                    </a:p>
                    <a:p>
                      <a:pPr marL="742950" lvl="1" indent="-285750">
                        <a:buFontTx/>
                        <a:buChar char="-"/>
                      </a:pPr>
                      <a:r>
                        <a:rPr lang="es-ES" sz="1200" b="1" baseline="0" dirty="0"/>
                        <a:t>Entregables (documentos, planos, presentaciones, vídeos…)</a:t>
                      </a:r>
                    </a:p>
                    <a:p>
                      <a:pPr marL="742950" lvl="1" indent="-285750">
                        <a:buFontTx/>
                        <a:buChar char="-"/>
                      </a:pPr>
                      <a:r>
                        <a:rPr lang="es-ES" sz="1200" b="1" baseline="0" dirty="0"/>
                        <a:t>Evaluación (criterios, momentos, actores, calificación…)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8" name="7 CuadroTexto"/>
          <p:cNvSpPr txBox="1"/>
          <p:nvPr/>
        </p:nvSpPr>
        <p:spPr>
          <a:xfrm>
            <a:off x="5074686" y="132057"/>
            <a:ext cx="3869970" cy="461665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s-ES" sz="2400" b="1" dirty="0">
                <a:solidFill>
                  <a:schemeClr val="bg1"/>
                </a:solidFill>
                <a:latin typeface="Bradley Hand ITC" panose="03070402050302030203" pitchFamily="66" charset="0"/>
              </a:rPr>
              <a:t>Aplicación en el aula: Diseño</a:t>
            </a:r>
            <a:endParaRPr lang="es-ES" sz="2200" b="1" dirty="0">
              <a:solidFill>
                <a:schemeClr val="bg1"/>
              </a:solidFill>
              <a:latin typeface="Bradley Hand ITC" panose="03070402050302030203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37086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42" name="Picture 2" descr="j014545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1443" name="Text Box 3"/>
          <p:cNvSpPr txBox="1">
            <a:spLocks noChangeArrowheads="1"/>
          </p:cNvSpPr>
          <p:nvPr/>
        </p:nvSpPr>
        <p:spPr bwMode="auto">
          <a:xfrm>
            <a:off x="4724400" y="76200"/>
            <a:ext cx="4267200" cy="23510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r"/>
            <a:r>
              <a:rPr lang="es-ES" altLang="es-ES" sz="2600" b="1" dirty="0">
                <a:solidFill>
                  <a:schemeClr val="bg1"/>
                </a:solidFill>
                <a:latin typeface="Arial Narrow" pitchFamily="34" charset="0"/>
              </a:rPr>
              <a:t>“</a:t>
            </a:r>
            <a:r>
              <a:rPr lang="es-ES" altLang="es-ES" sz="2600" b="1" i="1" dirty="0">
                <a:solidFill>
                  <a:schemeClr val="bg1"/>
                </a:solidFill>
                <a:latin typeface="Arial Narrow" pitchFamily="34" charset="0"/>
              </a:rPr>
              <a:t>Sólo triunfa quien pone la vela encarada con el aire que sopla; jamás quien espera que el aire sople hacia donde ha puesto encarada la vela</a:t>
            </a:r>
            <a:r>
              <a:rPr lang="es-ES" altLang="es-ES" sz="2600" b="1" dirty="0">
                <a:solidFill>
                  <a:schemeClr val="bg1"/>
                </a:solidFill>
                <a:latin typeface="Arial Narrow" pitchFamily="34" charset="0"/>
              </a:rPr>
              <a:t>.”</a:t>
            </a:r>
          </a:p>
          <a:p>
            <a:pPr algn="r"/>
            <a:r>
              <a:rPr lang="es-ES" altLang="es-ES" sz="1800" b="1" dirty="0">
                <a:solidFill>
                  <a:schemeClr val="bg1"/>
                </a:solidFill>
                <a:latin typeface="Arial Narrow" pitchFamily="34" charset="0"/>
              </a:rPr>
              <a:t>A. Machado</a:t>
            </a:r>
          </a:p>
        </p:txBody>
      </p:sp>
    </p:spTree>
    <p:extLst>
      <p:ext uri="{BB962C8B-B14F-4D97-AF65-F5344CB8AC3E}">
        <p14:creationId xmlns:p14="http://schemas.microsoft.com/office/powerpoint/2010/main" val="1746521217"/>
      </p:ext>
    </p:extLst>
  </p:cSld>
  <p:clrMapOvr>
    <a:masterClrMapping/>
  </p:clrMapOvr>
  <p:transition>
    <p:blinds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614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443" grpId="0" autoUpdateAnimBg="0"/>
    </p:bldLst>
  </p:timing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1_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Tema de Offic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7183</TotalTime>
  <Words>1261</Words>
  <Application>Microsoft Office PowerPoint</Application>
  <PresentationFormat>Presentación en pantalla (4:3)</PresentationFormat>
  <Paragraphs>194</Paragraphs>
  <Slides>17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10</vt:i4>
      </vt:variant>
      <vt:variant>
        <vt:lpstr>Tema</vt:lpstr>
      </vt:variant>
      <vt:variant>
        <vt:i4>2</vt:i4>
      </vt:variant>
      <vt:variant>
        <vt:lpstr>Títulos de diapositiva</vt:lpstr>
      </vt:variant>
      <vt:variant>
        <vt:i4>17</vt:i4>
      </vt:variant>
    </vt:vector>
  </HeadingPairs>
  <TitlesOfParts>
    <vt:vector size="29" baseType="lpstr">
      <vt:lpstr>ＭＳ Ｐゴシック</vt:lpstr>
      <vt:lpstr>ＭＳ Ｐゴシック</vt:lpstr>
      <vt:lpstr>Arial</vt:lpstr>
      <vt:lpstr>Arial Narrow</vt:lpstr>
      <vt:lpstr>Berlin Sans FB</vt:lpstr>
      <vt:lpstr>Bradley Hand ITC</vt:lpstr>
      <vt:lpstr>Calibri</vt:lpstr>
      <vt:lpstr>Lucida Sans</vt:lpstr>
      <vt:lpstr>Times New Roman</vt:lpstr>
      <vt:lpstr>Wingdings</vt:lpstr>
      <vt:lpstr>Tema de Office</vt:lpstr>
      <vt:lpstr>1_Tema de Office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Company>ikuspe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elena gonzalez</dc:creator>
  <cp:lastModifiedBy>JESSICA NATALIA CABRERA ZUÑIGA</cp:lastModifiedBy>
  <cp:revision>137</cp:revision>
  <dcterms:created xsi:type="dcterms:W3CDTF">2013-10-02T11:25:11Z</dcterms:created>
  <dcterms:modified xsi:type="dcterms:W3CDTF">2017-01-23T10:05:30Z</dcterms:modified>
</cp:coreProperties>
</file>